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5"/>
  </p:notesMasterIdLst>
  <p:sldIdLst>
    <p:sldId id="270" r:id="rId2"/>
    <p:sldId id="363" r:id="rId3"/>
    <p:sldId id="354" r:id="rId4"/>
    <p:sldId id="358" r:id="rId5"/>
    <p:sldId id="359" r:id="rId6"/>
    <p:sldId id="384" r:id="rId7"/>
    <p:sldId id="355" r:id="rId8"/>
    <p:sldId id="386" r:id="rId9"/>
    <p:sldId id="360" r:id="rId10"/>
    <p:sldId id="361" r:id="rId11"/>
    <p:sldId id="362" r:id="rId12"/>
    <p:sldId id="357" r:id="rId13"/>
    <p:sldId id="356" r:id="rId14"/>
    <p:sldId id="380" r:id="rId15"/>
    <p:sldId id="381" r:id="rId16"/>
    <p:sldId id="382" r:id="rId17"/>
    <p:sldId id="374" r:id="rId18"/>
    <p:sldId id="375" r:id="rId19"/>
    <p:sldId id="376" r:id="rId20"/>
    <p:sldId id="377" r:id="rId21"/>
    <p:sldId id="378" r:id="rId22"/>
    <p:sldId id="379" r:id="rId23"/>
    <p:sldId id="383" r:id="rId24"/>
    <p:sldId id="397" r:id="rId25"/>
    <p:sldId id="389" r:id="rId26"/>
    <p:sldId id="399" r:id="rId27"/>
    <p:sldId id="390" r:id="rId28"/>
    <p:sldId id="400" r:id="rId29"/>
    <p:sldId id="402" r:id="rId30"/>
    <p:sldId id="401" r:id="rId31"/>
    <p:sldId id="403" r:id="rId32"/>
    <p:sldId id="392" r:id="rId33"/>
    <p:sldId id="393" r:id="rId34"/>
    <p:sldId id="394" r:id="rId35"/>
    <p:sldId id="395" r:id="rId36"/>
    <p:sldId id="391" r:id="rId37"/>
    <p:sldId id="404" r:id="rId38"/>
    <p:sldId id="396" r:id="rId39"/>
    <p:sldId id="425" r:id="rId40"/>
    <p:sldId id="405" r:id="rId41"/>
    <p:sldId id="406" r:id="rId42"/>
    <p:sldId id="408" r:id="rId43"/>
    <p:sldId id="469" r:id="rId44"/>
    <p:sldId id="410" r:id="rId45"/>
    <p:sldId id="411" r:id="rId46"/>
    <p:sldId id="412" r:id="rId47"/>
    <p:sldId id="407" r:id="rId48"/>
    <p:sldId id="409" r:id="rId49"/>
    <p:sldId id="413" r:id="rId50"/>
    <p:sldId id="414" r:id="rId51"/>
    <p:sldId id="415" r:id="rId52"/>
    <p:sldId id="416" r:id="rId53"/>
    <p:sldId id="436" r:id="rId54"/>
    <p:sldId id="437" r:id="rId55"/>
    <p:sldId id="417" r:id="rId56"/>
    <p:sldId id="438" r:id="rId57"/>
    <p:sldId id="430" r:id="rId58"/>
    <p:sldId id="431" r:id="rId59"/>
    <p:sldId id="419" r:id="rId60"/>
    <p:sldId id="434" r:id="rId61"/>
    <p:sldId id="420" r:id="rId62"/>
    <p:sldId id="432" r:id="rId63"/>
    <p:sldId id="418" r:id="rId64"/>
    <p:sldId id="421" r:id="rId65"/>
    <p:sldId id="433" r:id="rId66"/>
    <p:sldId id="422" r:id="rId67"/>
    <p:sldId id="423" r:id="rId68"/>
    <p:sldId id="424" r:id="rId69"/>
    <p:sldId id="427" r:id="rId70"/>
    <p:sldId id="428" r:id="rId71"/>
    <p:sldId id="435" r:id="rId72"/>
    <p:sldId id="439" r:id="rId73"/>
    <p:sldId id="440" r:id="rId74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9933"/>
    <a:srgbClr val="474747"/>
    <a:srgbClr val="FFFFFF"/>
    <a:srgbClr val="FAFA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Style léger 3 - Accentuation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16DA210-FB5B-4158-B5E0-FEB733F419BA}" styleName="Style clair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DBED569-4797-4DF1-A0F4-6AAB3CD982D8}" styleName="Style léger 3 - Accentuation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359" autoAdjust="0"/>
    <p:restoredTop sz="81705" autoAdjust="0"/>
  </p:normalViewPr>
  <p:slideViewPr>
    <p:cSldViewPr>
      <p:cViewPr varScale="1">
        <p:scale>
          <a:sx n="90" d="100"/>
          <a:sy n="90" d="100"/>
        </p:scale>
        <p:origin x="2634" y="90"/>
      </p:cViewPr>
      <p:guideLst>
        <p:guide orient="horz" pos="2160"/>
        <p:guide pos="2880"/>
      </p:guideLst>
    </p:cSldViewPr>
  </p:slideViewPr>
  <p:notesTextViewPr>
    <p:cViewPr>
      <p:scale>
        <a:sx n="25" d="100"/>
        <a:sy n="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EE2059-1B04-402F-87CC-597E2F8DBFED}" type="datetimeFigureOut">
              <a:rPr lang="fr-FR" smtClean="0"/>
              <a:t>26/11/2024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9B1589-3ED6-46FF-9DD4-83189FEE115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996453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/>
              <a:t>Cliquez pour modifier le style du titre</a:t>
            </a:r>
            <a:endParaRPr lang="fr-BE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Cliquez pour modifier le style des sous-titres du masque</a:t>
            </a:r>
            <a:endParaRPr lang="fr-B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t>26/11/2024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  <a:endParaRPr lang="fr-BE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t>26/11/2024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/>
              <a:t>Cliquez pour modifier le style du titre</a:t>
            </a:r>
            <a:endParaRPr lang="fr-BE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t>26/11/2024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0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slides_fd-blanc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2437" y="0"/>
            <a:ext cx="9139126" cy="68580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51520" y="318254"/>
            <a:ext cx="8496944" cy="432048"/>
          </a:xfrm>
        </p:spPr>
        <p:txBody>
          <a:bodyPr/>
          <a:lstStyle/>
          <a:p>
            <a:r>
              <a:rPr lang="fr-FR" dirty="0"/>
              <a:t>Cliquez pour modifier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23528" y="1542391"/>
            <a:ext cx="8424936" cy="4824536"/>
          </a:xfrm>
        </p:spPr>
        <p:txBody>
          <a:bodyPr/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5C55A-AAC4-4FAB-A004-0267178C4D8A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9" name="Espace réservé du texte 8"/>
          <p:cNvSpPr>
            <a:spLocks noGrp="1"/>
          </p:cNvSpPr>
          <p:nvPr>
            <p:ph type="body" sz="quarter" idx="13" hasCustomPrompt="1"/>
          </p:nvPr>
        </p:nvSpPr>
        <p:spPr>
          <a:xfrm>
            <a:off x="323480" y="923122"/>
            <a:ext cx="8424985" cy="604867"/>
          </a:xfrm>
        </p:spPr>
        <p:txBody>
          <a:bodyPr>
            <a:normAutofit/>
          </a:bodyPr>
          <a:lstStyle>
            <a:lvl1pPr>
              <a:buNone/>
              <a:defRPr sz="2000" b="0" baseline="0">
                <a:latin typeface="DIN Next LT Pro Medium Cond" pitchFamily="34" charset="0"/>
              </a:defRPr>
            </a:lvl1pPr>
          </a:lstStyle>
          <a:p>
            <a:pPr lvl="0"/>
            <a:r>
              <a:rPr lang="fr-FR" dirty="0"/>
              <a:t>Cliquez pour modifier les styles du sous titre</a:t>
            </a:r>
          </a:p>
        </p:txBody>
      </p:sp>
      <p:cxnSp>
        <p:nvCxnSpPr>
          <p:cNvPr id="8" name="Connecteur droit 2"/>
          <p:cNvCxnSpPr/>
          <p:nvPr userDrawn="1"/>
        </p:nvCxnSpPr>
        <p:spPr>
          <a:xfrm>
            <a:off x="395536" y="923122"/>
            <a:ext cx="5436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13880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  <a:endParaRPr lang="fr-BE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t>26/11/2024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/>
              <a:t>Cliquez pour modifier le style du titre</a:t>
            </a:r>
            <a:endParaRPr lang="fr-BE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t>26/11/2024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  <a:endParaRPr lang="fr-BE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t>26/11/2024</a:t>
            </a:fld>
            <a:endParaRPr lang="fr-B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Cliquez pour modifier le style du titre</a:t>
            </a:r>
            <a:endParaRPr lang="fr-BE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t>26/11/2024</a:t>
            </a:fld>
            <a:endParaRPr lang="fr-BE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  <a:endParaRPr lang="fr-BE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t>26/11/2024</a:t>
            </a:fld>
            <a:endParaRPr lang="fr-BE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t>26/11/2024</a:t>
            </a:fld>
            <a:endParaRPr lang="fr-BE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Cliquez pour modifier le style du titre</a:t>
            </a:r>
            <a:endParaRPr lang="fr-BE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t>26/11/2024</a:t>
            </a:fld>
            <a:endParaRPr lang="fr-B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Cliquez pour modifier le style du titre</a:t>
            </a:r>
            <a:endParaRPr lang="fr-BE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BE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t>26/11/2024</a:t>
            </a:fld>
            <a:endParaRPr lang="fr-B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Cliquez pour modifier le style du titre</a:t>
            </a:r>
            <a:endParaRPr lang="fr-BE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309A6D-C09C-4548-B29A-6CF363A7E532}" type="datetimeFigureOut">
              <a:rPr lang="fr-FR" smtClean="0"/>
              <a:t>26/11/2024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74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ebp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gif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7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2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gif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gif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gif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gif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gif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sv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gif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sv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gif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gif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sv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gif"/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7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9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1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7" Type="http://schemas.openxmlformats.org/officeDocument/2006/relationships/image" Target="../media/image30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9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1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G"/><Relationship Id="rId2" Type="http://schemas.openxmlformats.org/officeDocument/2006/relationships/hyperlink" Target="https://undraw.co/illustrations" TargetMode="External"/><Relationship Id="rId1" Type="http://schemas.openxmlformats.org/officeDocument/2006/relationships/slideLayout" Target="../slideLayouts/slideLayout1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g"/><Relationship Id="rId1" Type="http://schemas.openxmlformats.org/officeDocument/2006/relationships/slideLayout" Target="../slideLayouts/slideLayout1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g"/><Relationship Id="rId1" Type="http://schemas.openxmlformats.org/officeDocument/2006/relationships/slideLayout" Target="../slideLayouts/slideLayout1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5C55A-AAC4-4FAB-A004-0267178C4D8A}" type="slidenum">
              <a:rPr lang="fr-FR" smtClean="0"/>
              <a:pPr/>
              <a:t>1</a:t>
            </a:fld>
            <a:endParaRPr lang="fr-FR"/>
          </a:p>
        </p:txBody>
      </p:sp>
      <p:sp>
        <p:nvSpPr>
          <p:cNvPr id="9" name="ZoneTexte 8"/>
          <p:cNvSpPr txBox="1"/>
          <p:nvPr/>
        </p:nvSpPr>
        <p:spPr>
          <a:xfrm>
            <a:off x="2699792" y="6352143"/>
            <a:ext cx="3705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Présenté par : MANI Mohammed Adil</a:t>
            </a:r>
          </a:p>
        </p:txBody>
      </p:sp>
      <p:sp>
        <p:nvSpPr>
          <p:cNvPr id="6" name="Titre 1"/>
          <p:cNvSpPr>
            <a:spLocks noGrp="1"/>
          </p:cNvSpPr>
          <p:nvPr>
            <p:ph type="title"/>
          </p:nvPr>
        </p:nvSpPr>
        <p:spPr>
          <a:xfrm>
            <a:off x="251520" y="318254"/>
            <a:ext cx="8496944" cy="432048"/>
          </a:xfrm>
        </p:spPr>
        <p:txBody>
          <a:bodyPr>
            <a:normAutofit fontScale="90000"/>
          </a:bodyPr>
          <a:lstStyle/>
          <a:p>
            <a:r>
              <a:rPr lang="fr-FR" dirty="0"/>
              <a:t>Technologies Web - CSS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1B65F16C-FD5A-E26B-B297-F72EBCA90BF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3424" y="1222551"/>
            <a:ext cx="4653136" cy="4653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1531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3200" dirty="0"/>
              <a:t>Positionnement - </a:t>
            </a:r>
            <a:r>
              <a:rPr lang="fr-FR" sz="3200" dirty="0" err="1"/>
              <a:t>Float</a:t>
            </a:r>
            <a:endParaRPr lang="fr-FR" sz="3200" dirty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0" y="-63103"/>
            <a:ext cx="65" cy="5834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272964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5C9031AB-9583-DA01-DDAC-68A18253D4BC}"/>
              </a:ext>
            </a:extLst>
          </p:cNvPr>
          <p:cNvSpPr txBox="1"/>
          <p:nvPr/>
        </p:nvSpPr>
        <p:spPr>
          <a:xfrm>
            <a:off x="6156175" y="1340768"/>
            <a:ext cx="284380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Après l’application du </a:t>
            </a:r>
            <a:r>
              <a:rPr lang="fr-FR" dirty="0" err="1"/>
              <a:t>float</a:t>
            </a:r>
            <a:r>
              <a:rPr lang="fr-FR" dirty="0"/>
              <a:t>, sur le div vert, le tag va sortir du flux normal (z = 0).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Puis les 2 div vont monter vers le haut du navigateur grâce au vide laissé par le div rouge.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3AAB653F-B7F2-725C-3C31-6CE64B8464AD}"/>
              </a:ext>
            </a:extLst>
          </p:cNvPr>
          <p:cNvSpPr txBox="1"/>
          <p:nvPr/>
        </p:nvSpPr>
        <p:spPr>
          <a:xfrm>
            <a:off x="6274228" y="6355080"/>
            <a:ext cx="2607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Résultat sur le navigateur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53EDCC4-B2F9-7D75-F3DA-2DA38D281D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054" y="1185680"/>
            <a:ext cx="5792388" cy="5354066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3F5AA796-982D-670E-084C-2D6F3B2C7A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4171" y="4032870"/>
            <a:ext cx="2228703" cy="2253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9520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3200" dirty="0"/>
              <a:t>Positionnement - </a:t>
            </a:r>
            <a:r>
              <a:rPr lang="fr-FR" sz="3200" dirty="0" err="1"/>
              <a:t>Float</a:t>
            </a:r>
            <a:endParaRPr lang="fr-FR" sz="3200" dirty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0" y="-63103"/>
            <a:ext cx="65" cy="5834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272964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5C9031AB-9583-DA01-DDAC-68A18253D4BC}"/>
              </a:ext>
            </a:extLst>
          </p:cNvPr>
          <p:cNvSpPr txBox="1"/>
          <p:nvPr/>
        </p:nvSpPr>
        <p:spPr>
          <a:xfrm>
            <a:off x="5867988" y="1397675"/>
            <a:ext cx="284380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Après l’application du </a:t>
            </a:r>
            <a:r>
              <a:rPr lang="fr-FR" dirty="0" err="1"/>
              <a:t>float</a:t>
            </a:r>
            <a:r>
              <a:rPr lang="fr-FR" dirty="0"/>
              <a:t>, sur les 4 </a:t>
            </a:r>
            <a:r>
              <a:rPr lang="fr-FR" dirty="0" err="1"/>
              <a:t>divs</a:t>
            </a:r>
            <a:r>
              <a:rPr lang="fr-FR" dirty="0"/>
              <a:t>, ils vont être positionnées sur le même niveau.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3AAB653F-B7F2-725C-3C31-6CE64B8464AD}"/>
              </a:ext>
            </a:extLst>
          </p:cNvPr>
          <p:cNvSpPr txBox="1"/>
          <p:nvPr/>
        </p:nvSpPr>
        <p:spPr>
          <a:xfrm>
            <a:off x="6156175" y="6194749"/>
            <a:ext cx="2607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Résultat sur le navigateur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2AC43010-177D-4F2D-FE4C-8A7246FB2A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079" y="1154616"/>
            <a:ext cx="5507136" cy="5409465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7E3BCE65-24D3-3D78-9EB3-2749BEE8C2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8939" y="3212976"/>
            <a:ext cx="2921907" cy="2899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597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6E621F7-CC4A-4226-9DB1-2DA100815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Positionnement – </a:t>
            </a:r>
            <a:r>
              <a:rPr lang="fr-FR" dirty="0" err="1"/>
              <a:t>Float</a:t>
            </a:r>
            <a:r>
              <a:rPr lang="fr-FR" dirty="0"/>
              <a:t> - Exemple</a:t>
            </a:r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9BD63A49-12A7-EDF0-0FCF-648B7A5E6C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601" y="1988840"/>
            <a:ext cx="8424863" cy="3817253"/>
          </a:xfr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DE32183B-D67F-49C3-D3A2-66040D0AFB4B}"/>
              </a:ext>
            </a:extLst>
          </p:cNvPr>
          <p:cNvSpPr txBox="1"/>
          <p:nvPr/>
        </p:nvSpPr>
        <p:spPr>
          <a:xfrm>
            <a:off x="1115616" y="6021288"/>
            <a:ext cx="7324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rgbClr val="474747"/>
                </a:solidFill>
              </a:rPr>
              <a:t>Capture vidéo pour le positionnement de 2 DIV sur la même ligne</a:t>
            </a:r>
            <a:endParaRPr lang="fr-FR" b="1" dirty="0">
              <a:solidFill>
                <a:srgbClr val="00B050"/>
              </a:solidFill>
            </a:endParaRPr>
          </a:p>
        </p:txBody>
      </p:sp>
      <p:sp>
        <p:nvSpPr>
          <p:cNvPr id="9" name="Espace réservé du contenu 3">
            <a:extLst>
              <a:ext uri="{FF2B5EF4-FFF2-40B4-BE49-F238E27FC236}">
                <a16:creationId xmlns:a16="http://schemas.microsoft.com/office/drawing/2014/main" id="{0A401BE2-B137-25C5-8628-63BB4915DAC9}"/>
              </a:ext>
            </a:extLst>
          </p:cNvPr>
          <p:cNvSpPr txBox="1">
            <a:spLocks/>
          </p:cNvSpPr>
          <p:nvPr/>
        </p:nvSpPr>
        <p:spPr>
          <a:xfrm>
            <a:off x="137608" y="1196752"/>
            <a:ext cx="9036496" cy="9631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400" dirty="0"/>
              <a:t>Positionnement de 2 DIV sur la même ligne en utilisant </a:t>
            </a:r>
            <a:r>
              <a:rPr lang="fr-FR" sz="2400" dirty="0" err="1"/>
              <a:t>float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3815659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6E621F7-CC4A-4226-9DB1-2DA100815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Positionnement – </a:t>
            </a:r>
            <a:r>
              <a:rPr lang="fr-FR" dirty="0" err="1"/>
              <a:t>Float</a:t>
            </a:r>
            <a:r>
              <a:rPr lang="fr-FR" dirty="0"/>
              <a:t> – Problèmes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59322DC-8985-4043-9D62-22C54FE04E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052736"/>
            <a:ext cx="8496944" cy="4536504"/>
          </a:xfrm>
        </p:spPr>
        <p:txBody>
          <a:bodyPr>
            <a:normAutofit/>
          </a:bodyPr>
          <a:lstStyle/>
          <a:p>
            <a:r>
              <a:rPr lang="fr-FR" sz="2400" dirty="0"/>
              <a:t>En utilisant </a:t>
            </a:r>
            <a:r>
              <a:rPr lang="fr-FR" sz="2400" dirty="0" err="1"/>
              <a:t>Float</a:t>
            </a:r>
            <a:r>
              <a:rPr lang="fr-FR" sz="2400" dirty="0"/>
              <a:t>, nous pouvons confronter deux problèmes majeurs. </a:t>
            </a:r>
          </a:p>
          <a:p>
            <a:pPr lvl="1"/>
            <a:r>
              <a:rPr lang="fr-FR" sz="2000" b="1" dirty="0"/>
              <a:t>Problème 1 :  Container Collapse : </a:t>
            </a:r>
            <a:r>
              <a:rPr lang="fr-FR" sz="2000" dirty="0"/>
              <a:t>Le père, ne s’adapte pas à la taille de ses enfants : La hauteur d’une balise contenant des balise flottées est 0px. 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1CCDF7FA-06EE-395C-C343-6AE2FC25D098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7504" y="3685104"/>
            <a:ext cx="2400636" cy="1472088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624F80F8-9D63-6A7C-548A-412E9C0509FD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379757" y="2578362"/>
            <a:ext cx="3169107" cy="3961384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EA389121-5B78-5688-9A28-786D81A7E6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8144" y="3378850"/>
            <a:ext cx="3168352" cy="1073234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CD1F6895-0D00-322A-651F-F15988D90EA0}"/>
              </a:ext>
            </a:extLst>
          </p:cNvPr>
          <p:cNvSpPr txBox="1"/>
          <p:nvPr/>
        </p:nvSpPr>
        <p:spPr>
          <a:xfrm>
            <a:off x="412774" y="5805264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rgbClr val="474747"/>
                </a:solidFill>
              </a:rPr>
              <a:t>Code HTML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83DBF281-59E2-5EC9-892C-E67B5532BB9F}"/>
              </a:ext>
            </a:extLst>
          </p:cNvPr>
          <p:cNvSpPr txBox="1"/>
          <p:nvPr/>
        </p:nvSpPr>
        <p:spPr>
          <a:xfrm>
            <a:off x="6110122" y="4754518"/>
            <a:ext cx="26383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rgbClr val="474747"/>
                </a:solidFill>
              </a:rPr>
              <a:t>Navigateur Avec CSS</a:t>
            </a:r>
          </a:p>
          <a:p>
            <a:pPr algn="ctr"/>
            <a:r>
              <a:rPr lang="fr-FR" b="1" dirty="0">
                <a:solidFill>
                  <a:srgbClr val="474747"/>
                </a:solidFill>
              </a:rPr>
              <a:t>La hauteur de div est 0px</a:t>
            </a:r>
          </a:p>
        </p:txBody>
      </p: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B3CFCEEA-927B-F4F4-1B6A-30CE28A50845}"/>
              </a:ext>
            </a:extLst>
          </p:cNvPr>
          <p:cNvCxnSpPr>
            <a:cxnSpLocks/>
          </p:cNvCxnSpPr>
          <p:nvPr/>
        </p:nvCxnSpPr>
        <p:spPr>
          <a:xfrm>
            <a:off x="2195736" y="2990926"/>
            <a:ext cx="0" cy="2922316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D750E25D-B39C-8F50-CA7B-C29FF76EA8C5}"/>
              </a:ext>
            </a:extLst>
          </p:cNvPr>
          <p:cNvCxnSpPr>
            <a:cxnSpLocks/>
          </p:cNvCxnSpPr>
          <p:nvPr/>
        </p:nvCxnSpPr>
        <p:spPr>
          <a:xfrm>
            <a:off x="5724128" y="2852936"/>
            <a:ext cx="0" cy="2922316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ZoneTexte 15">
            <a:extLst>
              <a:ext uri="{FF2B5EF4-FFF2-40B4-BE49-F238E27FC236}">
                <a16:creationId xmlns:a16="http://schemas.microsoft.com/office/drawing/2014/main" id="{2E29F84A-9F62-6553-0947-A3578F9E2030}"/>
              </a:ext>
            </a:extLst>
          </p:cNvPr>
          <p:cNvSpPr txBox="1"/>
          <p:nvPr/>
        </p:nvSpPr>
        <p:spPr>
          <a:xfrm>
            <a:off x="3419872" y="6481014"/>
            <a:ext cx="1061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rgbClr val="474747"/>
                </a:solidFill>
              </a:rPr>
              <a:t>Code CSS</a:t>
            </a:r>
          </a:p>
        </p:txBody>
      </p:sp>
    </p:spTree>
    <p:extLst>
      <p:ext uri="{BB962C8B-B14F-4D97-AF65-F5344CB8AC3E}">
        <p14:creationId xmlns:p14="http://schemas.microsoft.com/office/powerpoint/2010/main" val="3265910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6E621F7-CC4A-4226-9DB1-2DA100815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Positionnement – </a:t>
            </a:r>
            <a:r>
              <a:rPr lang="fr-FR" dirty="0" err="1"/>
              <a:t>Float</a:t>
            </a:r>
            <a:r>
              <a:rPr lang="fr-FR" dirty="0"/>
              <a:t> – Problèmes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59322DC-8985-4043-9D62-22C54FE04E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052736"/>
            <a:ext cx="8496944" cy="4536504"/>
          </a:xfrm>
        </p:spPr>
        <p:txBody>
          <a:bodyPr>
            <a:normAutofit/>
          </a:bodyPr>
          <a:lstStyle/>
          <a:p>
            <a:r>
              <a:rPr lang="fr-FR" sz="2400" dirty="0"/>
              <a:t>La solution de ce problème, consiste à l’utilisation de l’attribut </a:t>
            </a:r>
            <a:r>
              <a:rPr lang="fr-FR" sz="2400" dirty="0" err="1"/>
              <a:t>overflow:auto</a:t>
            </a:r>
            <a:r>
              <a:rPr lang="fr-FR" sz="2400" dirty="0"/>
              <a:t>; qui demande au parent de revérifier les coins de ses enfants pour les contenir complètement. </a:t>
            </a:r>
            <a:endParaRPr lang="fr-FR" sz="2000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1CCDF7FA-06EE-395C-C343-6AE2FC25D098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7504" y="3685104"/>
            <a:ext cx="2400636" cy="1472088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CD1F6895-0D00-322A-651F-F15988D90EA0}"/>
              </a:ext>
            </a:extLst>
          </p:cNvPr>
          <p:cNvSpPr txBox="1"/>
          <p:nvPr/>
        </p:nvSpPr>
        <p:spPr>
          <a:xfrm>
            <a:off x="412774" y="5805264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rgbClr val="474747"/>
                </a:solidFill>
              </a:rPr>
              <a:t>Code HTML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83DBF281-59E2-5EC9-892C-E67B5532BB9F}"/>
              </a:ext>
            </a:extLst>
          </p:cNvPr>
          <p:cNvSpPr txBox="1"/>
          <p:nvPr/>
        </p:nvSpPr>
        <p:spPr>
          <a:xfrm>
            <a:off x="6110122" y="4754518"/>
            <a:ext cx="26383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rgbClr val="474747"/>
                </a:solidFill>
              </a:rPr>
              <a:t>Navigateur Avec CSS</a:t>
            </a:r>
          </a:p>
          <a:p>
            <a:pPr algn="ctr"/>
            <a:r>
              <a:rPr lang="fr-FR" b="1" dirty="0">
                <a:solidFill>
                  <a:srgbClr val="474747"/>
                </a:solidFill>
              </a:rPr>
              <a:t>La hauteur est adaptée</a:t>
            </a:r>
          </a:p>
        </p:txBody>
      </p: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B3CFCEEA-927B-F4F4-1B6A-30CE28A50845}"/>
              </a:ext>
            </a:extLst>
          </p:cNvPr>
          <p:cNvCxnSpPr>
            <a:cxnSpLocks/>
          </p:cNvCxnSpPr>
          <p:nvPr/>
        </p:nvCxnSpPr>
        <p:spPr>
          <a:xfrm>
            <a:off x="2195736" y="2990926"/>
            <a:ext cx="0" cy="2922316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D750E25D-B39C-8F50-CA7B-C29FF76EA8C5}"/>
              </a:ext>
            </a:extLst>
          </p:cNvPr>
          <p:cNvCxnSpPr>
            <a:cxnSpLocks/>
          </p:cNvCxnSpPr>
          <p:nvPr/>
        </p:nvCxnSpPr>
        <p:spPr>
          <a:xfrm>
            <a:off x="5724128" y="2852936"/>
            <a:ext cx="0" cy="2922316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ZoneTexte 15">
            <a:extLst>
              <a:ext uri="{FF2B5EF4-FFF2-40B4-BE49-F238E27FC236}">
                <a16:creationId xmlns:a16="http://schemas.microsoft.com/office/drawing/2014/main" id="{2E29F84A-9F62-6553-0947-A3578F9E2030}"/>
              </a:ext>
            </a:extLst>
          </p:cNvPr>
          <p:cNvSpPr txBox="1"/>
          <p:nvPr/>
        </p:nvSpPr>
        <p:spPr>
          <a:xfrm>
            <a:off x="3419872" y="6481014"/>
            <a:ext cx="1061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rgbClr val="474747"/>
                </a:solidFill>
              </a:rPr>
              <a:t>Code CSS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CDA6C16-8D75-CE31-47C9-955D370FAE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16636"/>
          <a:stretch/>
        </p:blipFill>
        <p:spPr>
          <a:xfrm>
            <a:off x="2267986" y="2464783"/>
            <a:ext cx="3143739" cy="4074963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A2DEFFB9-0C60-42AA-D071-6C4666470E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1161" y="3410210"/>
            <a:ext cx="3094060" cy="1046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352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6E621F7-CC4A-4226-9DB1-2DA100815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Positionnement – </a:t>
            </a:r>
            <a:r>
              <a:rPr lang="fr-FR" dirty="0" err="1"/>
              <a:t>Float</a:t>
            </a:r>
            <a:r>
              <a:rPr lang="fr-FR" dirty="0"/>
              <a:t> – Problèmes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59322DC-8985-4043-9D62-22C54FE04E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052736"/>
            <a:ext cx="8496944" cy="1570064"/>
          </a:xfrm>
        </p:spPr>
        <p:txBody>
          <a:bodyPr>
            <a:normAutofit/>
          </a:bodyPr>
          <a:lstStyle/>
          <a:p>
            <a:r>
              <a:rPr lang="fr-FR" sz="2400" dirty="0"/>
              <a:t>En utilisant </a:t>
            </a:r>
            <a:r>
              <a:rPr lang="fr-FR" sz="2400" dirty="0" err="1"/>
              <a:t>Float</a:t>
            </a:r>
            <a:r>
              <a:rPr lang="fr-FR" sz="2400" dirty="0"/>
              <a:t>, nous pouvons confronter deux problèmes majeurs. </a:t>
            </a:r>
          </a:p>
          <a:p>
            <a:pPr lvl="1"/>
            <a:r>
              <a:rPr lang="fr-FR" sz="2000" b="1" dirty="0"/>
              <a:t>Problème 2 :  Content </a:t>
            </a:r>
            <a:r>
              <a:rPr lang="fr-FR" sz="2000" b="1" dirty="0" err="1"/>
              <a:t>Merging</a:t>
            </a:r>
            <a:r>
              <a:rPr lang="fr-FR" sz="2000" b="1" dirty="0"/>
              <a:t>: </a:t>
            </a:r>
            <a:r>
              <a:rPr lang="fr-FR" sz="2000" dirty="0"/>
              <a:t>Les balises qui viennent après des balises flottants, peuvent perturber l’affichage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CD1F6895-0D00-322A-651F-F15988D90EA0}"/>
              </a:ext>
            </a:extLst>
          </p:cNvPr>
          <p:cNvSpPr txBox="1"/>
          <p:nvPr/>
        </p:nvSpPr>
        <p:spPr>
          <a:xfrm>
            <a:off x="412774" y="5805264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rgbClr val="474747"/>
                </a:solidFill>
              </a:rPr>
              <a:t>Code HTML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83DBF281-59E2-5EC9-892C-E67B5532BB9F}"/>
              </a:ext>
            </a:extLst>
          </p:cNvPr>
          <p:cNvSpPr txBox="1"/>
          <p:nvPr/>
        </p:nvSpPr>
        <p:spPr>
          <a:xfrm>
            <a:off x="6072795" y="4851922"/>
            <a:ext cx="26383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rgbClr val="474747"/>
                </a:solidFill>
              </a:rPr>
              <a:t>Navigateur Avec CSS</a:t>
            </a:r>
          </a:p>
          <a:p>
            <a:pPr algn="ctr"/>
            <a:r>
              <a:rPr lang="fr-FR" b="1" dirty="0">
                <a:solidFill>
                  <a:srgbClr val="474747"/>
                </a:solidFill>
              </a:rPr>
              <a:t>Le div green est sous les 2 balises </a:t>
            </a:r>
            <a:r>
              <a:rPr lang="fr-FR" b="1" dirty="0" err="1">
                <a:solidFill>
                  <a:srgbClr val="474747"/>
                </a:solidFill>
              </a:rPr>
              <a:t>flotés</a:t>
            </a:r>
            <a:endParaRPr lang="fr-FR" b="1" dirty="0">
              <a:solidFill>
                <a:srgbClr val="474747"/>
              </a:solidFill>
            </a:endParaRPr>
          </a:p>
        </p:txBody>
      </p: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B3CFCEEA-927B-F4F4-1B6A-30CE28A50845}"/>
              </a:ext>
            </a:extLst>
          </p:cNvPr>
          <p:cNvCxnSpPr>
            <a:cxnSpLocks/>
          </p:cNvCxnSpPr>
          <p:nvPr/>
        </p:nvCxnSpPr>
        <p:spPr>
          <a:xfrm>
            <a:off x="2195736" y="2990926"/>
            <a:ext cx="0" cy="2922316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D750E25D-B39C-8F50-CA7B-C29FF76EA8C5}"/>
              </a:ext>
            </a:extLst>
          </p:cNvPr>
          <p:cNvCxnSpPr>
            <a:cxnSpLocks/>
          </p:cNvCxnSpPr>
          <p:nvPr/>
        </p:nvCxnSpPr>
        <p:spPr>
          <a:xfrm>
            <a:off x="5724128" y="2852936"/>
            <a:ext cx="0" cy="2922316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ZoneTexte 15">
            <a:extLst>
              <a:ext uri="{FF2B5EF4-FFF2-40B4-BE49-F238E27FC236}">
                <a16:creationId xmlns:a16="http://schemas.microsoft.com/office/drawing/2014/main" id="{2E29F84A-9F62-6553-0947-A3578F9E2030}"/>
              </a:ext>
            </a:extLst>
          </p:cNvPr>
          <p:cNvSpPr txBox="1"/>
          <p:nvPr/>
        </p:nvSpPr>
        <p:spPr>
          <a:xfrm>
            <a:off x="3419872" y="6481014"/>
            <a:ext cx="1061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rgbClr val="474747"/>
                </a:solidFill>
              </a:rPr>
              <a:t>Code CSS</a:t>
            </a:r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DC1C1A65-1FA3-4AF6-207A-81854780AC8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605595" y="2594707"/>
            <a:ext cx="2394765" cy="4119961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DCC5863F-C8DC-91A6-A58D-892C5A264BBB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7492" y="3246107"/>
            <a:ext cx="2018010" cy="2296862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1C28D4AD-B465-C673-C4A9-89689BE031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2261" y="3512807"/>
            <a:ext cx="3024348" cy="484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046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6E621F7-CC4A-4226-9DB1-2DA100815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Positionnement – </a:t>
            </a:r>
            <a:r>
              <a:rPr lang="fr-FR" dirty="0" err="1"/>
              <a:t>Float</a:t>
            </a:r>
            <a:r>
              <a:rPr lang="fr-FR" dirty="0"/>
              <a:t> – Problèmes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59322DC-8985-4043-9D62-22C54FE04E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052736"/>
            <a:ext cx="8496944" cy="1570064"/>
          </a:xfrm>
        </p:spPr>
        <p:txBody>
          <a:bodyPr>
            <a:normAutofit/>
          </a:bodyPr>
          <a:lstStyle/>
          <a:p>
            <a:r>
              <a:rPr lang="fr-FR" sz="2400" dirty="0"/>
              <a:t>La solution de ce problème, consiste à l’utilisation de la propriété </a:t>
            </a:r>
            <a:r>
              <a:rPr lang="fr-FR" sz="2400" b="1" dirty="0" err="1"/>
              <a:t>clear</a:t>
            </a:r>
            <a:r>
              <a:rPr lang="fr-FR" sz="2400" dirty="0"/>
              <a:t>, qui demande au éléments qui suivent l’élément flottant de s’aligner à la base de sa position actuelle. </a:t>
            </a:r>
            <a:endParaRPr lang="fr-FR" sz="2000" dirty="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CD1F6895-0D00-322A-651F-F15988D90EA0}"/>
              </a:ext>
            </a:extLst>
          </p:cNvPr>
          <p:cNvSpPr txBox="1"/>
          <p:nvPr/>
        </p:nvSpPr>
        <p:spPr>
          <a:xfrm>
            <a:off x="412774" y="5805264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rgbClr val="474747"/>
                </a:solidFill>
              </a:rPr>
              <a:t>Code HTML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83DBF281-59E2-5EC9-892C-E67B5532BB9F}"/>
              </a:ext>
            </a:extLst>
          </p:cNvPr>
          <p:cNvSpPr txBox="1"/>
          <p:nvPr/>
        </p:nvSpPr>
        <p:spPr>
          <a:xfrm>
            <a:off x="6089221" y="5266911"/>
            <a:ext cx="26383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rgbClr val="474747"/>
                </a:solidFill>
              </a:rPr>
              <a:t>Navigateur Avec CSS</a:t>
            </a:r>
          </a:p>
          <a:p>
            <a:pPr algn="ctr"/>
            <a:r>
              <a:rPr lang="fr-FR" b="1" dirty="0">
                <a:solidFill>
                  <a:srgbClr val="474747"/>
                </a:solidFill>
              </a:rPr>
              <a:t>La position de Div green est correcte</a:t>
            </a:r>
          </a:p>
        </p:txBody>
      </p: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B3CFCEEA-927B-F4F4-1B6A-30CE28A50845}"/>
              </a:ext>
            </a:extLst>
          </p:cNvPr>
          <p:cNvCxnSpPr>
            <a:cxnSpLocks/>
          </p:cNvCxnSpPr>
          <p:nvPr/>
        </p:nvCxnSpPr>
        <p:spPr>
          <a:xfrm>
            <a:off x="2195736" y="2990926"/>
            <a:ext cx="0" cy="2922316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D750E25D-B39C-8F50-CA7B-C29FF76EA8C5}"/>
              </a:ext>
            </a:extLst>
          </p:cNvPr>
          <p:cNvCxnSpPr>
            <a:cxnSpLocks/>
          </p:cNvCxnSpPr>
          <p:nvPr/>
        </p:nvCxnSpPr>
        <p:spPr>
          <a:xfrm>
            <a:off x="5364088" y="2866746"/>
            <a:ext cx="0" cy="2922316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ZoneTexte 15">
            <a:extLst>
              <a:ext uri="{FF2B5EF4-FFF2-40B4-BE49-F238E27FC236}">
                <a16:creationId xmlns:a16="http://schemas.microsoft.com/office/drawing/2014/main" id="{2E29F84A-9F62-6553-0947-A3578F9E2030}"/>
              </a:ext>
            </a:extLst>
          </p:cNvPr>
          <p:cNvSpPr txBox="1"/>
          <p:nvPr/>
        </p:nvSpPr>
        <p:spPr>
          <a:xfrm>
            <a:off x="3419872" y="6481014"/>
            <a:ext cx="1061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rgbClr val="474747"/>
                </a:solidFill>
              </a:rPr>
              <a:t>Code CSS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40530138-6189-2E37-82AD-4CF7F2F439E5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7492" y="3246107"/>
            <a:ext cx="2018010" cy="2296862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6CE1FBD5-901B-239D-F561-A89E9B8AA2E9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627344" y="2351332"/>
            <a:ext cx="2456673" cy="4315777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AFA271DA-F9B5-EDDB-38F2-96A8023FE9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5624" y="3178579"/>
            <a:ext cx="3503529" cy="1273505"/>
          </a:xfrm>
          <a:prstGeom prst="rect">
            <a:avLst/>
          </a:prstGeom>
        </p:spPr>
      </p:pic>
      <p:cxnSp>
        <p:nvCxnSpPr>
          <p:cNvPr id="19" name="Connecteur droit avec flèche 18">
            <a:extLst>
              <a:ext uri="{FF2B5EF4-FFF2-40B4-BE49-F238E27FC236}">
                <a16:creationId xmlns:a16="http://schemas.microsoft.com/office/drawing/2014/main" id="{E9262B7D-D06B-2324-A02D-429A8B71C2F9}"/>
              </a:ext>
            </a:extLst>
          </p:cNvPr>
          <p:cNvCxnSpPr/>
          <p:nvPr/>
        </p:nvCxnSpPr>
        <p:spPr>
          <a:xfrm>
            <a:off x="2708789" y="6237312"/>
            <a:ext cx="420398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5298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6E621F7-CC4A-4226-9DB1-2DA100815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Positionnement – </a:t>
            </a:r>
            <a:r>
              <a:rPr lang="fr-FR" dirty="0" err="1"/>
              <a:t>Float</a:t>
            </a:r>
            <a:r>
              <a:rPr lang="fr-FR" dirty="0"/>
              <a:t> - Exemple</a:t>
            </a:r>
          </a:p>
        </p:txBody>
      </p:sp>
      <p:sp>
        <p:nvSpPr>
          <p:cNvPr id="9" name="Espace réservé du contenu 3">
            <a:extLst>
              <a:ext uri="{FF2B5EF4-FFF2-40B4-BE49-F238E27FC236}">
                <a16:creationId xmlns:a16="http://schemas.microsoft.com/office/drawing/2014/main" id="{0A401BE2-B137-25C5-8628-63BB4915DAC9}"/>
              </a:ext>
            </a:extLst>
          </p:cNvPr>
          <p:cNvSpPr txBox="1">
            <a:spLocks/>
          </p:cNvSpPr>
          <p:nvPr/>
        </p:nvSpPr>
        <p:spPr>
          <a:xfrm>
            <a:off x="137608" y="1196752"/>
            <a:ext cx="9036496" cy="50405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400" dirty="0"/>
              <a:t>Mettre 3 divisions sur la même ligne :</a:t>
            </a:r>
          </a:p>
          <a:p>
            <a:endParaRPr lang="fr-FR" sz="2400" dirty="0"/>
          </a:p>
          <a:p>
            <a:endParaRPr lang="fr-FR" sz="2400" dirty="0"/>
          </a:p>
          <a:p>
            <a:endParaRPr lang="fr-FR" sz="2400" dirty="0"/>
          </a:p>
          <a:p>
            <a:endParaRPr lang="fr-FR" sz="2400" dirty="0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711836C7-CC1B-C0DB-A88F-9E973DA1B8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575" y="2852936"/>
            <a:ext cx="6800850" cy="194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5910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6E621F7-CC4A-4226-9DB1-2DA100815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Positionnement – </a:t>
            </a:r>
            <a:r>
              <a:rPr lang="fr-FR" dirty="0" err="1"/>
              <a:t>Float</a:t>
            </a:r>
            <a:r>
              <a:rPr lang="fr-FR" dirty="0"/>
              <a:t> - Exemple</a:t>
            </a:r>
          </a:p>
        </p:txBody>
      </p:sp>
      <p:sp>
        <p:nvSpPr>
          <p:cNvPr id="9" name="Espace réservé du contenu 3">
            <a:extLst>
              <a:ext uri="{FF2B5EF4-FFF2-40B4-BE49-F238E27FC236}">
                <a16:creationId xmlns:a16="http://schemas.microsoft.com/office/drawing/2014/main" id="{0A401BE2-B137-25C5-8628-63BB4915DAC9}"/>
              </a:ext>
            </a:extLst>
          </p:cNvPr>
          <p:cNvSpPr txBox="1">
            <a:spLocks/>
          </p:cNvSpPr>
          <p:nvPr/>
        </p:nvSpPr>
        <p:spPr>
          <a:xfrm>
            <a:off x="137608" y="1196752"/>
            <a:ext cx="9036496" cy="50405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400" dirty="0"/>
              <a:t>Mettre 3 divisions sur la même ligne :</a:t>
            </a:r>
          </a:p>
          <a:p>
            <a:endParaRPr lang="fr-FR" sz="2400" dirty="0"/>
          </a:p>
          <a:p>
            <a:endParaRPr lang="fr-FR" sz="2400" dirty="0"/>
          </a:p>
          <a:p>
            <a:endParaRPr lang="fr-FR" sz="2400" dirty="0"/>
          </a:p>
          <a:p>
            <a:endParaRPr lang="fr-FR" sz="2400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20F3DAB9-50CC-9A69-419A-19584AF0A4BB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1560" y="3068960"/>
            <a:ext cx="3096344" cy="1085922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A1C07947-4463-3CF1-3FB1-5A925F3B7DE8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757577" y="1802641"/>
            <a:ext cx="3366854" cy="4451573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6D31CF6D-3D70-596E-9930-2439CD87233A}"/>
              </a:ext>
            </a:extLst>
          </p:cNvPr>
          <p:cNvSpPr txBox="1"/>
          <p:nvPr/>
        </p:nvSpPr>
        <p:spPr>
          <a:xfrm>
            <a:off x="755576" y="4244426"/>
            <a:ext cx="2572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rgbClr val="474747"/>
                </a:solidFill>
              </a:rPr>
              <a:t>Code HTML</a:t>
            </a:r>
            <a:endParaRPr lang="fr-FR" b="1" dirty="0">
              <a:solidFill>
                <a:srgbClr val="00B050"/>
              </a:solidFill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41EAB89E-9207-FEC2-A4BC-12BC6A589AB3}"/>
              </a:ext>
            </a:extLst>
          </p:cNvPr>
          <p:cNvSpPr txBox="1"/>
          <p:nvPr/>
        </p:nvSpPr>
        <p:spPr>
          <a:xfrm>
            <a:off x="5364088" y="6355080"/>
            <a:ext cx="2572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rgbClr val="474747"/>
                </a:solidFill>
              </a:rPr>
              <a:t>Code CSS</a:t>
            </a:r>
            <a:endParaRPr lang="fr-FR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4981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6E621F7-CC4A-4226-9DB1-2DA100815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Positionnement – </a:t>
            </a:r>
            <a:r>
              <a:rPr lang="fr-FR" dirty="0" err="1"/>
              <a:t>Float</a:t>
            </a:r>
            <a:r>
              <a:rPr lang="fr-FR" dirty="0"/>
              <a:t> - Exemple</a:t>
            </a:r>
          </a:p>
        </p:txBody>
      </p:sp>
      <p:sp>
        <p:nvSpPr>
          <p:cNvPr id="9" name="Espace réservé du contenu 3">
            <a:extLst>
              <a:ext uri="{FF2B5EF4-FFF2-40B4-BE49-F238E27FC236}">
                <a16:creationId xmlns:a16="http://schemas.microsoft.com/office/drawing/2014/main" id="{0A401BE2-B137-25C5-8628-63BB4915DAC9}"/>
              </a:ext>
            </a:extLst>
          </p:cNvPr>
          <p:cNvSpPr txBox="1">
            <a:spLocks/>
          </p:cNvSpPr>
          <p:nvPr/>
        </p:nvSpPr>
        <p:spPr>
          <a:xfrm>
            <a:off x="137608" y="1196752"/>
            <a:ext cx="9036496" cy="50405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400" dirty="0"/>
              <a:t>Mettre 5 divisions avec des tailles différentes sur la même ligne, avec une balise non flottée à la fin</a:t>
            </a:r>
          </a:p>
          <a:p>
            <a:endParaRPr lang="fr-FR" sz="2400" dirty="0"/>
          </a:p>
          <a:p>
            <a:endParaRPr lang="fr-FR" sz="2400" dirty="0"/>
          </a:p>
          <a:p>
            <a:endParaRPr lang="fr-FR" sz="2400" dirty="0"/>
          </a:p>
          <a:p>
            <a:endParaRPr lang="fr-FR" sz="2400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62D079FC-3014-E2EC-90FE-F142FE1ABB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9617" y="2710696"/>
            <a:ext cx="6000750" cy="3829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5745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6E621F7-CC4A-4226-9DB1-2DA1008158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28" y="1115616"/>
            <a:ext cx="8496944" cy="2304256"/>
          </a:xfrm>
        </p:spPr>
        <p:txBody>
          <a:bodyPr>
            <a:noAutofit/>
          </a:bodyPr>
          <a:lstStyle/>
          <a:p>
            <a:r>
              <a:rPr lang="fr-FR" sz="8000" b="1" dirty="0"/>
              <a:t>Mission 5</a:t>
            </a:r>
            <a:br>
              <a:rPr lang="fr-FR" sz="5400" b="1" dirty="0"/>
            </a:br>
            <a:r>
              <a:rPr lang="fr-FR" sz="5400" b="1" dirty="0"/>
              <a:t>Positionnement</a:t>
            </a:r>
          </a:p>
        </p:txBody>
      </p:sp>
      <p:cxnSp>
        <p:nvCxnSpPr>
          <p:cNvPr id="4" name="Connecteur droit avec flèche 3">
            <a:extLst>
              <a:ext uri="{FF2B5EF4-FFF2-40B4-BE49-F238E27FC236}">
                <a16:creationId xmlns:a16="http://schemas.microsoft.com/office/drawing/2014/main" id="{18C6987B-2DFE-880B-FB10-126CD77B4165}"/>
              </a:ext>
            </a:extLst>
          </p:cNvPr>
          <p:cNvCxnSpPr/>
          <p:nvPr/>
        </p:nvCxnSpPr>
        <p:spPr>
          <a:xfrm>
            <a:off x="3635896" y="4785787"/>
            <a:ext cx="1872208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Image 6">
            <a:extLst>
              <a:ext uri="{FF2B5EF4-FFF2-40B4-BE49-F238E27FC236}">
                <a16:creationId xmlns:a16="http://schemas.microsoft.com/office/drawing/2014/main" id="{3AD73B88-E193-6576-06A5-DCB198588423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3645024"/>
            <a:ext cx="2963168" cy="2963168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1002E4BE-87A7-5BEF-D5BD-7E9098ADBC49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152" y="3618367"/>
            <a:ext cx="2963168" cy="2963168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6D4664A8-6868-3992-A02B-5213C9063F68}"/>
              </a:ext>
            </a:extLst>
          </p:cNvPr>
          <p:cNvSpPr txBox="1"/>
          <p:nvPr/>
        </p:nvSpPr>
        <p:spPr>
          <a:xfrm>
            <a:off x="755576" y="4191303"/>
            <a:ext cx="1152128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dirty="0"/>
              <a:t>HELLO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3D4B358E-5000-70DB-6E18-2D2098E7F783}"/>
              </a:ext>
            </a:extLst>
          </p:cNvPr>
          <p:cNvSpPr txBox="1"/>
          <p:nvPr/>
        </p:nvSpPr>
        <p:spPr>
          <a:xfrm>
            <a:off x="755576" y="4601121"/>
            <a:ext cx="1152128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dirty="0"/>
              <a:t>HELLO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314B5286-7884-C37A-D5CB-6B6C46276812}"/>
              </a:ext>
            </a:extLst>
          </p:cNvPr>
          <p:cNvSpPr txBox="1"/>
          <p:nvPr/>
        </p:nvSpPr>
        <p:spPr>
          <a:xfrm>
            <a:off x="6253546" y="4150817"/>
            <a:ext cx="1152128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dirty="0"/>
              <a:t>HELLO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DE2390D3-0798-7ED0-2890-ACB7AA22FE8C}"/>
              </a:ext>
            </a:extLst>
          </p:cNvPr>
          <p:cNvSpPr txBox="1"/>
          <p:nvPr/>
        </p:nvSpPr>
        <p:spPr>
          <a:xfrm>
            <a:off x="7484581" y="4150817"/>
            <a:ext cx="1152128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dirty="0"/>
              <a:t>HELLO</a:t>
            </a:r>
          </a:p>
        </p:txBody>
      </p:sp>
    </p:spTree>
    <p:extLst>
      <p:ext uri="{BB962C8B-B14F-4D97-AF65-F5344CB8AC3E}">
        <p14:creationId xmlns:p14="http://schemas.microsoft.com/office/powerpoint/2010/main" val="39213592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6E621F7-CC4A-4226-9DB1-2DA100815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Positionnement – </a:t>
            </a:r>
            <a:r>
              <a:rPr lang="fr-FR" dirty="0" err="1"/>
              <a:t>Float</a:t>
            </a:r>
            <a:r>
              <a:rPr lang="fr-FR" dirty="0"/>
              <a:t> - Exemple</a:t>
            </a:r>
          </a:p>
        </p:txBody>
      </p:sp>
      <p:sp>
        <p:nvSpPr>
          <p:cNvPr id="9" name="Espace réservé du contenu 3">
            <a:extLst>
              <a:ext uri="{FF2B5EF4-FFF2-40B4-BE49-F238E27FC236}">
                <a16:creationId xmlns:a16="http://schemas.microsoft.com/office/drawing/2014/main" id="{0A401BE2-B137-25C5-8628-63BB4915DAC9}"/>
              </a:ext>
            </a:extLst>
          </p:cNvPr>
          <p:cNvSpPr txBox="1">
            <a:spLocks/>
          </p:cNvSpPr>
          <p:nvPr/>
        </p:nvSpPr>
        <p:spPr>
          <a:xfrm>
            <a:off x="137608" y="1196752"/>
            <a:ext cx="9036496" cy="50405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400" dirty="0"/>
              <a:t>Mettre 5 divisions sur la même ligne :</a:t>
            </a:r>
          </a:p>
          <a:p>
            <a:endParaRPr lang="fr-FR" sz="2400" dirty="0"/>
          </a:p>
          <a:p>
            <a:endParaRPr lang="fr-FR" sz="2400" dirty="0"/>
          </a:p>
          <a:p>
            <a:endParaRPr lang="fr-FR" sz="2400" dirty="0"/>
          </a:p>
          <a:p>
            <a:endParaRPr lang="fr-FR" sz="2400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1AAA360C-C2EF-66B9-3B55-52636BD15226}"/>
              </a:ext>
            </a:extLst>
          </p:cNvPr>
          <p:cNvSpPr txBox="1"/>
          <p:nvPr/>
        </p:nvSpPr>
        <p:spPr>
          <a:xfrm>
            <a:off x="272723" y="4865750"/>
            <a:ext cx="2572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rgbClr val="474747"/>
                </a:solidFill>
              </a:rPr>
              <a:t>Code HTML</a:t>
            </a:r>
            <a:endParaRPr lang="fr-FR" b="1" dirty="0">
              <a:solidFill>
                <a:srgbClr val="00B050"/>
              </a:solidFill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BF21DB85-53C6-ABC8-D14C-4B96BF255457}"/>
              </a:ext>
            </a:extLst>
          </p:cNvPr>
          <p:cNvSpPr txBox="1"/>
          <p:nvPr/>
        </p:nvSpPr>
        <p:spPr>
          <a:xfrm>
            <a:off x="3213864" y="6364913"/>
            <a:ext cx="2572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rgbClr val="474747"/>
                </a:solidFill>
              </a:rPr>
              <a:t>Code CSS</a:t>
            </a:r>
            <a:endParaRPr lang="fr-FR" b="1" dirty="0">
              <a:solidFill>
                <a:srgbClr val="00B050"/>
              </a:solidFill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DCD72B7D-A302-AA29-E75D-E562D03B110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24063" y="3225481"/>
            <a:ext cx="3071120" cy="1388402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28A8BBF8-DCAA-A0B0-1145-AFDD3BBD529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461398" y="1730179"/>
            <a:ext cx="2524574" cy="4653136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4585E004-E9A9-A94C-0C65-842286EFB410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76903" y="2403584"/>
            <a:ext cx="2909080" cy="3189907"/>
          </a:xfrm>
          <a:prstGeom prst="rect">
            <a:avLst/>
          </a:prstGeom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5CFF63FC-91B8-4CB8-27AA-F76C1EA9F597}"/>
              </a:ext>
            </a:extLst>
          </p:cNvPr>
          <p:cNvSpPr txBox="1"/>
          <p:nvPr/>
        </p:nvSpPr>
        <p:spPr>
          <a:xfrm>
            <a:off x="6052187" y="5660624"/>
            <a:ext cx="2572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rgbClr val="474747"/>
                </a:solidFill>
              </a:rPr>
              <a:t>Suite code CSS</a:t>
            </a:r>
            <a:endParaRPr lang="fr-FR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2276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6E621F7-CC4A-4226-9DB1-2DA100815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Positionnement – </a:t>
            </a:r>
            <a:r>
              <a:rPr lang="fr-FR" dirty="0" err="1"/>
              <a:t>Float</a:t>
            </a:r>
            <a:r>
              <a:rPr lang="fr-FR" dirty="0"/>
              <a:t> - Exemple</a:t>
            </a:r>
          </a:p>
        </p:txBody>
      </p:sp>
      <p:sp>
        <p:nvSpPr>
          <p:cNvPr id="9" name="Espace réservé du contenu 3">
            <a:extLst>
              <a:ext uri="{FF2B5EF4-FFF2-40B4-BE49-F238E27FC236}">
                <a16:creationId xmlns:a16="http://schemas.microsoft.com/office/drawing/2014/main" id="{0A401BE2-B137-25C5-8628-63BB4915DAC9}"/>
              </a:ext>
            </a:extLst>
          </p:cNvPr>
          <p:cNvSpPr txBox="1">
            <a:spLocks/>
          </p:cNvSpPr>
          <p:nvPr/>
        </p:nvSpPr>
        <p:spPr>
          <a:xfrm>
            <a:off x="137608" y="1196752"/>
            <a:ext cx="9036496" cy="50405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400" dirty="0"/>
              <a:t>Refaire le menu du site web en utilisant </a:t>
            </a:r>
            <a:r>
              <a:rPr lang="fr-FR" sz="2400" dirty="0" err="1"/>
              <a:t>float</a:t>
            </a:r>
            <a:r>
              <a:rPr lang="fr-FR" sz="2400" dirty="0"/>
              <a:t>, au moment de passage de la souris sur un élément de menu, appliquer une inversion de couleur.  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557E325-A12F-31FA-58A8-7C850312DB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5292" y="2889941"/>
            <a:ext cx="6629400" cy="838200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992FB676-106A-4C15-80A0-3E82EF78F7B5}"/>
              </a:ext>
            </a:extLst>
          </p:cNvPr>
          <p:cNvSpPr txBox="1"/>
          <p:nvPr/>
        </p:nvSpPr>
        <p:spPr>
          <a:xfrm>
            <a:off x="2890744" y="3913182"/>
            <a:ext cx="3218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rgbClr val="474747"/>
                </a:solidFill>
              </a:rPr>
              <a:t>Menu sans passage de souris</a:t>
            </a:r>
            <a:endParaRPr lang="fr-FR" b="1" dirty="0">
              <a:solidFill>
                <a:srgbClr val="00B050"/>
              </a:solidFill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474CAFA0-13E7-B71A-8F8B-AF8361BAA3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281" y="4948435"/>
            <a:ext cx="7093421" cy="472895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1AD61081-B24C-3EB8-2F1A-5C47B3ECBBFA}"/>
              </a:ext>
            </a:extLst>
          </p:cNvPr>
          <p:cNvSpPr txBox="1"/>
          <p:nvPr/>
        </p:nvSpPr>
        <p:spPr>
          <a:xfrm>
            <a:off x="2962752" y="5775835"/>
            <a:ext cx="3218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rgbClr val="474747"/>
                </a:solidFill>
              </a:rPr>
              <a:t>Menu avec passage de souris</a:t>
            </a:r>
            <a:endParaRPr lang="fr-FR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5232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6E621F7-CC4A-4226-9DB1-2DA100815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Positionnement – </a:t>
            </a:r>
            <a:r>
              <a:rPr lang="fr-FR" dirty="0" err="1"/>
              <a:t>Float</a:t>
            </a:r>
            <a:r>
              <a:rPr lang="fr-FR" dirty="0"/>
              <a:t> - Exemple</a:t>
            </a:r>
          </a:p>
        </p:txBody>
      </p:sp>
      <p:sp>
        <p:nvSpPr>
          <p:cNvPr id="9" name="Espace réservé du contenu 3">
            <a:extLst>
              <a:ext uri="{FF2B5EF4-FFF2-40B4-BE49-F238E27FC236}">
                <a16:creationId xmlns:a16="http://schemas.microsoft.com/office/drawing/2014/main" id="{0A401BE2-B137-25C5-8628-63BB4915DAC9}"/>
              </a:ext>
            </a:extLst>
          </p:cNvPr>
          <p:cNvSpPr txBox="1">
            <a:spLocks/>
          </p:cNvSpPr>
          <p:nvPr/>
        </p:nvSpPr>
        <p:spPr>
          <a:xfrm>
            <a:off x="137608" y="1196752"/>
            <a:ext cx="9036496" cy="50405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400" dirty="0"/>
              <a:t>Code CSS pour le Menu avec </a:t>
            </a:r>
            <a:r>
              <a:rPr lang="fr-FR" sz="2400" dirty="0" err="1"/>
              <a:t>Float</a:t>
            </a:r>
            <a:r>
              <a:rPr lang="fr-FR" sz="2400" dirty="0"/>
              <a:t> :</a:t>
            </a:r>
          </a:p>
          <a:p>
            <a:endParaRPr lang="fr-FR" sz="2400" dirty="0"/>
          </a:p>
          <a:p>
            <a:endParaRPr lang="fr-FR" sz="2400" dirty="0"/>
          </a:p>
          <a:p>
            <a:endParaRPr lang="fr-FR" sz="2400" dirty="0"/>
          </a:p>
          <a:p>
            <a:endParaRPr lang="fr-FR" sz="2400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1AAA360C-C2EF-66B9-3B55-52636BD15226}"/>
              </a:ext>
            </a:extLst>
          </p:cNvPr>
          <p:cNvSpPr txBox="1"/>
          <p:nvPr/>
        </p:nvSpPr>
        <p:spPr>
          <a:xfrm>
            <a:off x="1423736" y="4739112"/>
            <a:ext cx="2572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rgbClr val="474747"/>
                </a:solidFill>
              </a:rPr>
              <a:t>Code HTML</a:t>
            </a:r>
            <a:endParaRPr lang="fr-FR" b="1" dirty="0">
              <a:solidFill>
                <a:srgbClr val="00B050"/>
              </a:solidFill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BF21DB85-53C6-ABC8-D14C-4B96BF255457}"/>
              </a:ext>
            </a:extLst>
          </p:cNvPr>
          <p:cNvSpPr txBox="1"/>
          <p:nvPr/>
        </p:nvSpPr>
        <p:spPr>
          <a:xfrm>
            <a:off x="5728088" y="6559178"/>
            <a:ext cx="2572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rgbClr val="474747"/>
                </a:solidFill>
              </a:rPr>
              <a:t>Code CSS</a:t>
            </a:r>
            <a:endParaRPr lang="fr-FR" b="1" dirty="0">
              <a:solidFill>
                <a:srgbClr val="00B050"/>
              </a:solidFill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F376B0BE-F57E-9A52-1AC9-2D9B2327CC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6168" y="1396796"/>
            <a:ext cx="2883102" cy="1516038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25C3E14D-4829-2D1D-0C10-3CFF3F59319F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616168" y="2850947"/>
            <a:ext cx="2484223" cy="1724125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E008325D-FCD0-283C-676C-C03EA3CD4A5E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689764" y="4586876"/>
            <a:ext cx="2610580" cy="2156968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9D7E157A-0069-66A7-07F6-9690CFEA1103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47689" y="3217096"/>
            <a:ext cx="4324350" cy="120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073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6E621F7-CC4A-4226-9DB1-2DA100815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Positionnement – </a:t>
            </a:r>
            <a:r>
              <a:rPr lang="fr-FR" dirty="0" err="1"/>
              <a:t>Float</a:t>
            </a:r>
            <a:r>
              <a:rPr lang="fr-FR" dirty="0"/>
              <a:t> - Exemple</a:t>
            </a:r>
          </a:p>
        </p:txBody>
      </p:sp>
      <p:sp>
        <p:nvSpPr>
          <p:cNvPr id="9" name="Espace réservé du contenu 3">
            <a:extLst>
              <a:ext uri="{FF2B5EF4-FFF2-40B4-BE49-F238E27FC236}">
                <a16:creationId xmlns:a16="http://schemas.microsoft.com/office/drawing/2014/main" id="{0A401BE2-B137-25C5-8628-63BB4915DAC9}"/>
              </a:ext>
            </a:extLst>
          </p:cNvPr>
          <p:cNvSpPr txBox="1">
            <a:spLocks/>
          </p:cNvSpPr>
          <p:nvPr/>
        </p:nvSpPr>
        <p:spPr>
          <a:xfrm>
            <a:off x="137608" y="1196752"/>
            <a:ext cx="9036496" cy="50405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400" dirty="0"/>
              <a:t>Travailler sur une carte d’invitation en utilisant </a:t>
            </a:r>
            <a:r>
              <a:rPr lang="fr-FR" sz="2400" dirty="0" err="1"/>
              <a:t>float</a:t>
            </a:r>
            <a:r>
              <a:rPr lang="fr-FR" sz="2400" dirty="0"/>
              <a:t>. Donnez premièrement une bonne structure HTML. </a:t>
            </a:r>
          </a:p>
          <a:p>
            <a:r>
              <a:rPr lang="fr-FR" sz="2400" dirty="0"/>
              <a:t>Utilisez </a:t>
            </a:r>
            <a:r>
              <a:rPr lang="fr-FR" sz="2400" b="1" dirty="0" err="1"/>
              <a:t>imagecolorpicker</a:t>
            </a:r>
            <a:r>
              <a:rPr lang="fr-FR" sz="2400" dirty="0"/>
              <a:t> pour récupérer les codes des couleurs. 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1AD61081-B24C-3EB8-2F1A-5C47B3ECBBFA}"/>
              </a:ext>
            </a:extLst>
          </p:cNvPr>
          <p:cNvSpPr txBox="1"/>
          <p:nvPr/>
        </p:nvSpPr>
        <p:spPr>
          <a:xfrm>
            <a:off x="2962752" y="6355080"/>
            <a:ext cx="3218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rgbClr val="474747"/>
                </a:solidFill>
              </a:rPr>
              <a:t>Carte d’invitation</a:t>
            </a:r>
            <a:endParaRPr lang="fr-FR" b="1" dirty="0">
              <a:solidFill>
                <a:srgbClr val="00B050"/>
              </a:solidFill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09809A01-4D72-A27B-851C-70508B40F1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256" y="2792516"/>
            <a:ext cx="6947487" cy="3444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565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6E621F7-CC4A-4226-9DB1-2DA1008158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28" y="2276872"/>
            <a:ext cx="8496944" cy="2304256"/>
          </a:xfrm>
        </p:spPr>
        <p:txBody>
          <a:bodyPr>
            <a:noAutofit/>
          </a:bodyPr>
          <a:lstStyle/>
          <a:p>
            <a:r>
              <a:rPr lang="fr-FR" sz="8000" b="1" dirty="0"/>
              <a:t>Position</a:t>
            </a:r>
            <a:endParaRPr lang="fr-FR" sz="5400" b="1" dirty="0"/>
          </a:p>
        </p:txBody>
      </p:sp>
    </p:spTree>
    <p:extLst>
      <p:ext uri="{BB962C8B-B14F-4D97-AF65-F5344CB8AC3E}">
        <p14:creationId xmlns:p14="http://schemas.microsoft.com/office/powerpoint/2010/main" val="24773794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6E621F7-CC4A-4226-9DB1-2DA100815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Positionnement - Position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59322DC-8985-4043-9D62-22C54FE04E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412776"/>
            <a:ext cx="8496944" cy="4536504"/>
          </a:xfrm>
        </p:spPr>
        <p:txBody>
          <a:bodyPr>
            <a:normAutofit/>
          </a:bodyPr>
          <a:lstStyle/>
          <a:p>
            <a:r>
              <a:rPr lang="fr-FR" sz="2400" dirty="0"/>
              <a:t>La propriété Position est utilisé pour positionner un élément librement dans le navigateur à la base de deux indices : X et Y.</a:t>
            </a:r>
          </a:p>
          <a:p>
            <a:endParaRPr lang="fr-FR" sz="2400" dirty="0"/>
          </a:p>
          <a:p>
            <a:r>
              <a:rPr lang="fr-FR" sz="2400" dirty="0"/>
              <a:t>Vous pouvez désigner la valeur de X à l’aide de 2 propriétés : right et </a:t>
            </a:r>
            <a:r>
              <a:rPr lang="fr-FR" sz="2400" dirty="0" err="1"/>
              <a:t>left</a:t>
            </a:r>
            <a:r>
              <a:rPr lang="fr-FR" sz="2400" dirty="0"/>
              <a:t>.</a:t>
            </a:r>
          </a:p>
          <a:p>
            <a:endParaRPr lang="fr-FR" sz="2400" dirty="0"/>
          </a:p>
          <a:p>
            <a:r>
              <a:rPr lang="fr-FR" sz="2400" dirty="0"/>
              <a:t>Vous pouvez désigner la valeur de Y à l’aide de 2 propriétés : top et </a:t>
            </a:r>
            <a:r>
              <a:rPr lang="fr-FR" sz="2400" dirty="0" err="1"/>
              <a:t>bottom</a:t>
            </a:r>
            <a:r>
              <a:rPr lang="fr-FR" sz="2400" dirty="0"/>
              <a:t>.</a:t>
            </a:r>
          </a:p>
          <a:p>
            <a:endParaRPr lang="fr-FR" sz="2400" dirty="0"/>
          </a:p>
          <a:p>
            <a:r>
              <a:rPr lang="fr-FR" sz="2400" dirty="0"/>
              <a:t>Position : </a:t>
            </a:r>
            <a:r>
              <a:rPr lang="fr-FR" sz="2400" dirty="0" err="1"/>
              <a:t>absolute</a:t>
            </a:r>
            <a:r>
              <a:rPr lang="fr-FR" sz="2400" dirty="0"/>
              <a:t>| relative | </a:t>
            </a:r>
            <a:r>
              <a:rPr lang="fr-FR" sz="2400" dirty="0" err="1"/>
              <a:t>fixed</a:t>
            </a:r>
            <a:r>
              <a:rPr lang="fr-FR" sz="2400" dirty="0"/>
              <a:t> | </a:t>
            </a:r>
            <a:r>
              <a:rPr lang="fr-FR" sz="2400" dirty="0" err="1"/>
              <a:t>sticky</a:t>
            </a:r>
            <a:r>
              <a:rPr lang="fr-FR" sz="2400" dirty="0"/>
              <a:t> | </a:t>
            </a:r>
            <a:r>
              <a:rPr lang="fr-FR" sz="2400" u="sng" dirty="0" err="1"/>
              <a:t>static</a:t>
            </a:r>
            <a:r>
              <a:rPr lang="fr-FR" sz="2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473129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6E621F7-CC4A-4226-9DB1-2DA100815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Positionnement - Position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59322DC-8985-4043-9D62-22C54FE04E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412776"/>
            <a:ext cx="8496944" cy="4536504"/>
          </a:xfrm>
        </p:spPr>
        <p:txBody>
          <a:bodyPr>
            <a:normAutofit lnSpcReduction="10000"/>
          </a:bodyPr>
          <a:lstStyle/>
          <a:p>
            <a:r>
              <a:rPr lang="fr-FR" sz="2400" dirty="0"/>
              <a:t>La méthode position vous offre une précision exacte au contraire de la méthode </a:t>
            </a:r>
            <a:r>
              <a:rPr lang="fr-FR" sz="2400" dirty="0" err="1"/>
              <a:t>Float</a:t>
            </a:r>
            <a:r>
              <a:rPr lang="fr-FR" sz="2400" dirty="0"/>
              <a:t>, qui permet simplement de positionner un élément à droite ou à gauche. </a:t>
            </a:r>
          </a:p>
          <a:p>
            <a:endParaRPr lang="fr-FR" sz="2400" dirty="0"/>
          </a:p>
          <a:p>
            <a:r>
              <a:rPr lang="fr-FR" sz="2400" dirty="0"/>
              <a:t>Cette précision a compliquer la phase de calcul : Vous devez calculer le </a:t>
            </a:r>
            <a:r>
              <a:rPr lang="fr-FR" sz="2400" b="1" dirty="0" err="1"/>
              <a:t>Width</a:t>
            </a:r>
            <a:r>
              <a:rPr lang="fr-FR" sz="2400" dirty="0"/>
              <a:t> et la </a:t>
            </a:r>
            <a:r>
              <a:rPr lang="fr-FR" sz="2400" b="1" dirty="0"/>
              <a:t>position </a:t>
            </a:r>
            <a:r>
              <a:rPr lang="fr-FR" sz="2400" dirty="0"/>
              <a:t>par rapport au coins du navigateur. </a:t>
            </a:r>
          </a:p>
          <a:p>
            <a:endParaRPr lang="fr-FR" sz="2400" dirty="0"/>
          </a:p>
          <a:p>
            <a:r>
              <a:rPr lang="fr-FR" sz="2400" dirty="0"/>
              <a:t>Un élément avec </a:t>
            </a:r>
            <a:r>
              <a:rPr lang="fr-FR" sz="2400" b="1" dirty="0" err="1"/>
              <a:t>position:absolute</a:t>
            </a:r>
            <a:r>
              <a:rPr lang="fr-FR" sz="2400" dirty="0"/>
              <a:t> est retiré du Flow Normal.</a:t>
            </a:r>
          </a:p>
          <a:p>
            <a:endParaRPr lang="fr-FR" sz="2400" dirty="0"/>
          </a:p>
          <a:p>
            <a:r>
              <a:rPr lang="fr-FR" sz="2400" dirty="0"/>
              <a:t>Un élément avec </a:t>
            </a:r>
            <a:r>
              <a:rPr lang="fr-FR" sz="2400" b="1" dirty="0" err="1"/>
              <a:t>position:relative</a:t>
            </a:r>
            <a:r>
              <a:rPr lang="fr-FR" sz="2400" dirty="0"/>
              <a:t> se déplace sans se retirer du Flow Normal. </a:t>
            </a:r>
          </a:p>
        </p:txBody>
      </p:sp>
    </p:spTree>
    <p:extLst>
      <p:ext uri="{BB962C8B-B14F-4D97-AF65-F5344CB8AC3E}">
        <p14:creationId xmlns:p14="http://schemas.microsoft.com/office/powerpoint/2010/main" val="3242895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6E621F7-CC4A-4226-9DB1-2DA100815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Positionnement – Position - Exemple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DE32183B-D67F-49C3-D3A2-66040D0AFB4B}"/>
              </a:ext>
            </a:extLst>
          </p:cNvPr>
          <p:cNvSpPr txBox="1"/>
          <p:nvPr/>
        </p:nvSpPr>
        <p:spPr>
          <a:xfrm>
            <a:off x="1187624" y="6163134"/>
            <a:ext cx="7324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rgbClr val="474747"/>
                </a:solidFill>
              </a:rPr>
              <a:t>Capture vidéo pour le positionnement de 2 DIV sur la même ligne</a:t>
            </a:r>
            <a:endParaRPr lang="fr-FR" b="1" dirty="0">
              <a:solidFill>
                <a:srgbClr val="00B050"/>
              </a:solidFill>
            </a:endParaRPr>
          </a:p>
        </p:txBody>
      </p:sp>
      <p:sp>
        <p:nvSpPr>
          <p:cNvPr id="9" name="Espace réservé du contenu 3">
            <a:extLst>
              <a:ext uri="{FF2B5EF4-FFF2-40B4-BE49-F238E27FC236}">
                <a16:creationId xmlns:a16="http://schemas.microsoft.com/office/drawing/2014/main" id="{0A401BE2-B137-25C5-8628-63BB4915DAC9}"/>
              </a:ext>
            </a:extLst>
          </p:cNvPr>
          <p:cNvSpPr txBox="1">
            <a:spLocks/>
          </p:cNvSpPr>
          <p:nvPr/>
        </p:nvSpPr>
        <p:spPr>
          <a:xfrm>
            <a:off x="137608" y="1196752"/>
            <a:ext cx="9036496" cy="9631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400" dirty="0"/>
              <a:t>Positionnement de 2 DIV sur la même ligne en utilisant position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F30ABD00-C553-0947-5158-4076666037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837732"/>
            <a:ext cx="8208912" cy="4087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539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6E621F7-CC4A-4226-9DB1-2DA100815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Positionnement – Position – Problèmes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59322DC-8985-4043-9D62-22C54FE04E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052736"/>
            <a:ext cx="8496944" cy="4536504"/>
          </a:xfrm>
        </p:spPr>
        <p:txBody>
          <a:bodyPr>
            <a:normAutofit/>
          </a:bodyPr>
          <a:lstStyle/>
          <a:p>
            <a:pPr lvl="1"/>
            <a:r>
              <a:rPr lang="fr-FR" sz="2000" b="1" dirty="0"/>
              <a:t>Problème 1 :  Container Collapse : </a:t>
            </a:r>
            <a:r>
              <a:rPr lang="fr-FR" sz="2000" dirty="0"/>
              <a:t>Le père, ne s’adapte pas à la taille de ses enfants : La hauteur d’une balise contenant des balise positionnées avec </a:t>
            </a:r>
            <a:r>
              <a:rPr lang="fr-FR" sz="2000" dirty="0" err="1"/>
              <a:t>position:absolute</a:t>
            </a:r>
            <a:r>
              <a:rPr lang="fr-FR" sz="2000" dirty="0"/>
              <a:t> est 0px. 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CD1F6895-0D00-322A-651F-F15988D90EA0}"/>
              </a:ext>
            </a:extLst>
          </p:cNvPr>
          <p:cNvSpPr txBox="1"/>
          <p:nvPr/>
        </p:nvSpPr>
        <p:spPr>
          <a:xfrm>
            <a:off x="412774" y="5805264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rgbClr val="474747"/>
                </a:solidFill>
              </a:rPr>
              <a:t>Code HTML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83DBF281-59E2-5EC9-892C-E67B5532BB9F}"/>
              </a:ext>
            </a:extLst>
          </p:cNvPr>
          <p:cNvSpPr txBox="1"/>
          <p:nvPr/>
        </p:nvSpPr>
        <p:spPr>
          <a:xfrm>
            <a:off x="6110122" y="4754518"/>
            <a:ext cx="26383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rgbClr val="474747"/>
                </a:solidFill>
              </a:rPr>
              <a:t>Navigateur Avec CSS</a:t>
            </a:r>
          </a:p>
          <a:p>
            <a:pPr algn="ctr"/>
            <a:r>
              <a:rPr lang="fr-FR" b="1" dirty="0">
                <a:solidFill>
                  <a:srgbClr val="474747"/>
                </a:solidFill>
              </a:rPr>
              <a:t>La hauteur de div parent est 0px</a:t>
            </a:r>
          </a:p>
        </p:txBody>
      </p: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B3CFCEEA-927B-F4F4-1B6A-30CE28A50845}"/>
              </a:ext>
            </a:extLst>
          </p:cNvPr>
          <p:cNvCxnSpPr>
            <a:cxnSpLocks/>
          </p:cNvCxnSpPr>
          <p:nvPr/>
        </p:nvCxnSpPr>
        <p:spPr>
          <a:xfrm>
            <a:off x="2195736" y="2990926"/>
            <a:ext cx="0" cy="2922316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D750E25D-B39C-8F50-CA7B-C29FF76EA8C5}"/>
              </a:ext>
            </a:extLst>
          </p:cNvPr>
          <p:cNvCxnSpPr>
            <a:cxnSpLocks/>
          </p:cNvCxnSpPr>
          <p:nvPr/>
        </p:nvCxnSpPr>
        <p:spPr>
          <a:xfrm>
            <a:off x="5724128" y="2852936"/>
            <a:ext cx="0" cy="2922316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ZoneTexte 15">
            <a:extLst>
              <a:ext uri="{FF2B5EF4-FFF2-40B4-BE49-F238E27FC236}">
                <a16:creationId xmlns:a16="http://schemas.microsoft.com/office/drawing/2014/main" id="{2E29F84A-9F62-6553-0947-A3578F9E2030}"/>
              </a:ext>
            </a:extLst>
          </p:cNvPr>
          <p:cNvSpPr txBox="1"/>
          <p:nvPr/>
        </p:nvSpPr>
        <p:spPr>
          <a:xfrm>
            <a:off x="3419872" y="6481014"/>
            <a:ext cx="1061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rgbClr val="474747"/>
                </a:solidFill>
              </a:rPr>
              <a:t>Code CSS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7087188-A284-771F-95D1-2D8469808AF2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8374" y="3867999"/>
            <a:ext cx="2082724" cy="116817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BDA7D18E-11DA-C20C-F783-30FDBCECBDD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98378" y="2028300"/>
            <a:ext cx="2706906" cy="4641353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F7A6F111-B788-7A78-33B3-E709CC3431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3568" y="3485053"/>
            <a:ext cx="3111450" cy="755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533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6E621F7-CC4A-4226-9DB1-2DA100815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Positionnement – Position – Problèmes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59322DC-8985-4043-9D62-22C54FE04E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052736"/>
            <a:ext cx="8496944" cy="4536504"/>
          </a:xfrm>
        </p:spPr>
        <p:txBody>
          <a:bodyPr>
            <a:normAutofit/>
          </a:bodyPr>
          <a:lstStyle/>
          <a:p>
            <a:pPr lvl="1"/>
            <a:r>
              <a:rPr lang="fr-FR" sz="2000" b="1" dirty="0"/>
              <a:t>Malheureusement aucune solution n’est proposée par le CSS, vous devez alors modifier manuellement </a:t>
            </a:r>
            <a:endParaRPr lang="fr-FR" sz="2000" dirty="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CD1F6895-0D00-322A-651F-F15988D90EA0}"/>
              </a:ext>
            </a:extLst>
          </p:cNvPr>
          <p:cNvSpPr txBox="1"/>
          <p:nvPr/>
        </p:nvSpPr>
        <p:spPr>
          <a:xfrm>
            <a:off x="412774" y="5805264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rgbClr val="474747"/>
                </a:solidFill>
              </a:rPr>
              <a:t>Code HTML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83DBF281-59E2-5EC9-892C-E67B5532BB9F}"/>
              </a:ext>
            </a:extLst>
          </p:cNvPr>
          <p:cNvSpPr txBox="1"/>
          <p:nvPr/>
        </p:nvSpPr>
        <p:spPr>
          <a:xfrm>
            <a:off x="6110122" y="4754518"/>
            <a:ext cx="26383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rgbClr val="474747"/>
                </a:solidFill>
              </a:rPr>
              <a:t>Navigateur Avec CSS</a:t>
            </a:r>
          </a:p>
        </p:txBody>
      </p: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B3CFCEEA-927B-F4F4-1B6A-30CE28A50845}"/>
              </a:ext>
            </a:extLst>
          </p:cNvPr>
          <p:cNvCxnSpPr>
            <a:cxnSpLocks/>
          </p:cNvCxnSpPr>
          <p:nvPr/>
        </p:nvCxnSpPr>
        <p:spPr>
          <a:xfrm>
            <a:off x="2195736" y="2990926"/>
            <a:ext cx="0" cy="2922316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D750E25D-B39C-8F50-CA7B-C29FF76EA8C5}"/>
              </a:ext>
            </a:extLst>
          </p:cNvPr>
          <p:cNvCxnSpPr>
            <a:cxnSpLocks/>
          </p:cNvCxnSpPr>
          <p:nvPr/>
        </p:nvCxnSpPr>
        <p:spPr>
          <a:xfrm>
            <a:off x="5724128" y="2852936"/>
            <a:ext cx="0" cy="2922316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ZoneTexte 15">
            <a:extLst>
              <a:ext uri="{FF2B5EF4-FFF2-40B4-BE49-F238E27FC236}">
                <a16:creationId xmlns:a16="http://schemas.microsoft.com/office/drawing/2014/main" id="{2E29F84A-9F62-6553-0947-A3578F9E2030}"/>
              </a:ext>
            </a:extLst>
          </p:cNvPr>
          <p:cNvSpPr txBox="1"/>
          <p:nvPr/>
        </p:nvSpPr>
        <p:spPr>
          <a:xfrm>
            <a:off x="3419872" y="6481014"/>
            <a:ext cx="1061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rgbClr val="474747"/>
                </a:solidFill>
              </a:rPr>
              <a:t>Code CSS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7087188-A284-771F-95D1-2D8469808AF2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8374" y="3867999"/>
            <a:ext cx="2082724" cy="1168170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F73F2237-B73B-C442-B68B-83C5D7BC8BD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414858" y="1748067"/>
            <a:ext cx="3025698" cy="4984733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5AE230B1-5C5A-AAC5-B641-759EE6C8DF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9457" y="3492328"/>
            <a:ext cx="3089638" cy="765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819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6E621F7-CC4A-4226-9DB1-2DA100815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Positionnement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59322DC-8985-4043-9D62-22C54FE04E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504" y="2420888"/>
            <a:ext cx="9036496" cy="3456384"/>
          </a:xfrm>
        </p:spPr>
        <p:txBody>
          <a:bodyPr>
            <a:normAutofit/>
          </a:bodyPr>
          <a:lstStyle/>
          <a:p>
            <a:r>
              <a:rPr lang="fr-FR" sz="2400" dirty="0"/>
              <a:t>Pour changer la position d’un élément, nous avons plusieurs méthodes : </a:t>
            </a:r>
          </a:p>
          <a:p>
            <a:pPr lvl="1"/>
            <a:r>
              <a:rPr lang="fr-FR" sz="2000" dirty="0"/>
              <a:t>Utilisation de </a:t>
            </a:r>
            <a:r>
              <a:rPr lang="fr-FR" sz="2000" dirty="0" err="1"/>
              <a:t>Float</a:t>
            </a:r>
            <a:r>
              <a:rPr lang="fr-FR" sz="2000" dirty="0"/>
              <a:t> : Méthode traditionnelle.</a:t>
            </a:r>
          </a:p>
          <a:p>
            <a:pPr lvl="1"/>
            <a:r>
              <a:rPr lang="fr-FR" sz="2000" dirty="0"/>
              <a:t>Utilisation de Position : Méthode traditionnelle</a:t>
            </a:r>
          </a:p>
          <a:p>
            <a:pPr lvl="1"/>
            <a:r>
              <a:rPr lang="fr-FR" sz="2000" dirty="0"/>
              <a:t>Utilisation de Flex : Nouvelle méthode en CSS3</a:t>
            </a:r>
          </a:p>
          <a:p>
            <a:pPr lvl="1"/>
            <a:r>
              <a:rPr lang="fr-FR" sz="2000" dirty="0"/>
              <a:t>Utilisation de </a:t>
            </a:r>
            <a:r>
              <a:rPr lang="fr-FR" sz="2000" dirty="0" err="1"/>
              <a:t>Grid</a:t>
            </a:r>
            <a:r>
              <a:rPr lang="fr-FR" sz="2000" dirty="0"/>
              <a:t> : Nouvelle méthode en CSS3</a:t>
            </a:r>
          </a:p>
        </p:txBody>
      </p:sp>
    </p:spTree>
    <p:extLst>
      <p:ext uri="{BB962C8B-B14F-4D97-AF65-F5344CB8AC3E}">
        <p14:creationId xmlns:p14="http://schemas.microsoft.com/office/powerpoint/2010/main" val="2804953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6E621F7-CC4A-4226-9DB1-2DA100815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Positionnement – Position – Problèmes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59322DC-8985-4043-9D62-22C54FE04E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052736"/>
            <a:ext cx="8496944" cy="1570064"/>
          </a:xfrm>
        </p:spPr>
        <p:txBody>
          <a:bodyPr>
            <a:normAutofit/>
          </a:bodyPr>
          <a:lstStyle/>
          <a:p>
            <a:pPr lvl="1"/>
            <a:r>
              <a:rPr lang="fr-FR" sz="2000" b="1" dirty="0"/>
              <a:t>Problème 2 :  Content </a:t>
            </a:r>
            <a:r>
              <a:rPr lang="fr-FR" sz="2000" b="1" dirty="0" err="1"/>
              <a:t>Merging</a:t>
            </a:r>
            <a:r>
              <a:rPr lang="fr-FR" sz="2000" b="1" dirty="0"/>
              <a:t>: </a:t>
            </a:r>
            <a:r>
              <a:rPr lang="fr-FR" sz="2000" dirty="0"/>
              <a:t>Les balises qui viennent après des balises positionnées en </a:t>
            </a:r>
            <a:r>
              <a:rPr lang="fr-FR" sz="2000" dirty="0" err="1"/>
              <a:t>absolute</a:t>
            </a:r>
            <a:r>
              <a:rPr lang="fr-FR" sz="2000" dirty="0"/>
              <a:t>, peuvent se cacher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CD1F6895-0D00-322A-651F-F15988D90EA0}"/>
              </a:ext>
            </a:extLst>
          </p:cNvPr>
          <p:cNvSpPr txBox="1"/>
          <p:nvPr/>
        </p:nvSpPr>
        <p:spPr>
          <a:xfrm>
            <a:off x="412774" y="5805264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rgbClr val="474747"/>
                </a:solidFill>
              </a:rPr>
              <a:t>Code HTML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83DBF281-59E2-5EC9-892C-E67B5532BB9F}"/>
              </a:ext>
            </a:extLst>
          </p:cNvPr>
          <p:cNvSpPr txBox="1"/>
          <p:nvPr/>
        </p:nvSpPr>
        <p:spPr>
          <a:xfrm>
            <a:off x="6072795" y="4851922"/>
            <a:ext cx="26383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rgbClr val="474747"/>
                </a:solidFill>
              </a:rPr>
              <a:t>Navigateur Avec CSS</a:t>
            </a:r>
          </a:p>
          <a:p>
            <a:pPr algn="ctr"/>
            <a:r>
              <a:rPr lang="fr-FR" b="1" dirty="0">
                <a:solidFill>
                  <a:srgbClr val="474747"/>
                </a:solidFill>
              </a:rPr>
              <a:t>Le div green est sous les 2 balises positionnées</a:t>
            </a:r>
          </a:p>
        </p:txBody>
      </p: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B3CFCEEA-927B-F4F4-1B6A-30CE28A50845}"/>
              </a:ext>
            </a:extLst>
          </p:cNvPr>
          <p:cNvCxnSpPr>
            <a:cxnSpLocks/>
          </p:cNvCxnSpPr>
          <p:nvPr/>
        </p:nvCxnSpPr>
        <p:spPr>
          <a:xfrm>
            <a:off x="2195736" y="2990926"/>
            <a:ext cx="0" cy="2922316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D750E25D-B39C-8F50-CA7B-C29FF76EA8C5}"/>
              </a:ext>
            </a:extLst>
          </p:cNvPr>
          <p:cNvCxnSpPr>
            <a:cxnSpLocks/>
          </p:cNvCxnSpPr>
          <p:nvPr/>
        </p:nvCxnSpPr>
        <p:spPr>
          <a:xfrm>
            <a:off x="5724128" y="2852936"/>
            <a:ext cx="0" cy="2922316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ZoneTexte 15">
            <a:extLst>
              <a:ext uri="{FF2B5EF4-FFF2-40B4-BE49-F238E27FC236}">
                <a16:creationId xmlns:a16="http://schemas.microsoft.com/office/drawing/2014/main" id="{2E29F84A-9F62-6553-0947-A3578F9E2030}"/>
              </a:ext>
            </a:extLst>
          </p:cNvPr>
          <p:cNvSpPr txBox="1"/>
          <p:nvPr/>
        </p:nvSpPr>
        <p:spPr>
          <a:xfrm>
            <a:off x="3419872" y="6481014"/>
            <a:ext cx="1061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rgbClr val="474747"/>
                </a:solidFill>
              </a:rPr>
              <a:t>Code CSS</a:t>
            </a: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DCC5863F-C8DC-91A6-A58D-892C5A264BBB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7492" y="3246107"/>
            <a:ext cx="2018010" cy="2296862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1C28D4AD-B465-C673-C4A9-89689BE031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2261" y="3512807"/>
            <a:ext cx="3024348" cy="484856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8B3D338C-A447-B1DF-3587-40F094A56152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44403" y="1917186"/>
            <a:ext cx="2667862" cy="4793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746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6E621F7-CC4A-4226-9DB1-2DA100815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Positionnement – Position – Problèmes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59322DC-8985-4043-9D62-22C54FE04E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052736"/>
            <a:ext cx="8496944" cy="1570064"/>
          </a:xfrm>
        </p:spPr>
        <p:txBody>
          <a:bodyPr>
            <a:normAutofit/>
          </a:bodyPr>
          <a:lstStyle/>
          <a:p>
            <a:pPr lvl="1"/>
            <a:r>
              <a:rPr lang="fr-FR" sz="2000" b="1" dirty="0"/>
              <a:t>Encore une fois, aucune solution directe, vous devez créer une balise parente, et appliquer le </a:t>
            </a:r>
            <a:r>
              <a:rPr lang="fr-FR" sz="2000" b="1" dirty="0" err="1"/>
              <a:t>height</a:t>
            </a:r>
            <a:r>
              <a:rPr lang="fr-FR" sz="2000" b="1" dirty="0"/>
              <a:t> nécessaire.</a:t>
            </a:r>
            <a:endParaRPr lang="fr-FR" sz="2000" dirty="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CD1F6895-0D00-322A-651F-F15988D90EA0}"/>
              </a:ext>
            </a:extLst>
          </p:cNvPr>
          <p:cNvSpPr txBox="1"/>
          <p:nvPr/>
        </p:nvSpPr>
        <p:spPr>
          <a:xfrm>
            <a:off x="412774" y="5805264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rgbClr val="474747"/>
                </a:solidFill>
              </a:rPr>
              <a:t>Code HTML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83DBF281-59E2-5EC9-892C-E67B5532BB9F}"/>
              </a:ext>
            </a:extLst>
          </p:cNvPr>
          <p:cNvSpPr txBox="1"/>
          <p:nvPr/>
        </p:nvSpPr>
        <p:spPr>
          <a:xfrm>
            <a:off x="6072795" y="4851922"/>
            <a:ext cx="26383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rgbClr val="474747"/>
                </a:solidFill>
              </a:rPr>
              <a:t>Navigateur Avec CSS</a:t>
            </a:r>
          </a:p>
        </p:txBody>
      </p: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B3CFCEEA-927B-F4F4-1B6A-30CE28A50845}"/>
              </a:ext>
            </a:extLst>
          </p:cNvPr>
          <p:cNvCxnSpPr>
            <a:cxnSpLocks/>
          </p:cNvCxnSpPr>
          <p:nvPr/>
        </p:nvCxnSpPr>
        <p:spPr>
          <a:xfrm>
            <a:off x="2195736" y="2990926"/>
            <a:ext cx="0" cy="2922316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D750E25D-B39C-8F50-CA7B-C29FF76EA8C5}"/>
              </a:ext>
            </a:extLst>
          </p:cNvPr>
          <p:cNvCxnSpPr>
            <a:cxnSpLocks/>
          </p:cNvCxnSpPr>
          <p:nvPr/>
        </p:nvCxnSpPr>
        <p:spPr>
          <a:xfrm>
            <a:off x="5724128" y="2852936"/>
            <a:ext cx="0" cy="2922316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ZoneTexte 15">
            <a:extLst>
              <a:ext uri="{FF2B5EF4-FFF2-40B4-BE49-F238E27FC236}">
                <a16:creationId xmlns:a16="http://schemas.microsoft.com/office/drawing/2014/main" id="{2E29F84A-9F62-6553-0947-A3578F9E2030}"/>
              </a:ext>
            </a:extLst>
          </p:cNvPr>
          <p:cNvSpPr txBox="1"/>
          <p:nvPr/>
        </p:nvSpPr>
        <p:spPr>
          <a:xfrm>
            <a:off x="3419872" y="6481014"/>
            <a:ext cx="1061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rgbClr val="474747"/>
                </a:solidFill>
              </a:rPr>
              <a:t>Code CSS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FF133C27-4CE8-45C2-E032-86BCA992D758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785" y="2958884"/>
            <a:ext cx="1989097" cy="2592288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FF1E5687-6DA3-85DE-0ABE-4FFCBE9F350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31398" y="1726668"/>
            <a:ext cx="2337423" cy="5017066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30157B9B-D99D-EBB0-4E15-D8CCCACB02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8426" y="3371551"/>
            <a:ext cx="3087080" cy="731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286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6E621F7-CC4A-4226-9DB1-2DA100815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Positionnement – Position - Exemple</a:t>
            </a:r>
          </a:p>
        </p:txBody>
      </p:sp>
      <p:sp>
        <p:nvSpPr>
          <p:cNvPr id="9" name="Espace réservé du contenu 3">
            <a:extLst>
              <a:ext uri="{FF2B5EF4-FFF2-40B4-BE49-F238E27FC236}">
                <a16:creationId xmlns:a16="http://schemas.microsoft.com/office/drawing/2014/main" id="{0A401BE2-B137-25C5-8628-63BB4915DAC9}"/>
              </a:ext>
            </a:extLst>
          </p:cNvPr>
          <p:cNvSpPr txBox="1">
            <a:spLocks/>
          </p:cNvSpPr>
          <p:nvPr/>
        </p:nvSpPr>
        <p:spPr>
          <a:xfrm>
            <a:off x="137608" y="1196752"/>
            <a:ext cx="9036496" cy="50405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400" dirty="0"/>
              <a:t>Mettre 3 divisions sur la même ligne :</a:t>
            </a:r>
          </a:p>
          <a:p>
            <a:endParaRPr lang="fr-FR" sz="2400" dirty="0"/>
          </a:p>
          <a:p>
            <a:endParaRPr lang="fr-FR" sz="2400" dirty="0"/>
          </a:p>
          <a:p>
            <a:endParaRPr lang="fr-FR" sz="2400" dirty="0"/>
          </a:p>
          <a:p>
            <a:endParaRPr lang="fr-FR" sz="2400" dirty="0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711836C7-CC1B-C0DB-A88F-9E973DA1B8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575" y="2852936"/>
            <a:ext cx="6800850" cy="194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2334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6E621F7-CC4A-4226-9DB1-2DA100815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Positionnement – Position - Exemple</a:t>
            </a:r>
          </a:p>
        </p:txBody>
      </p:sp>
      <p:sp>
        <p:nvSpPr>
          <p:cNvPr id="9" name="Espace réservé du contenu 3">
            <a:extLst>
              <a:ext uri="{FF2B5EF4-FFF2-40B4-BE49-F238E27FC236}">
                <a16:creationId xmlns:a16="http://schemas.microsoft.com/office/drawing/2014/main" id="{0A401BE2-B137-25C5-8628-63BB4915DAC9}"/>
              </a:ext>
            </a:extLst>
          </p:cNvPr>
          <p:cNvSpPr txBox="1">
            <a:spLocks/>
          </p:cNvSpPr>
          <p:nvPr/>
        </p:nvSpPr>
        <p:spPr>
          <a:xfrm>
            <a:off x="137608" y="1196752"/>
            <a:ext cx="9036496" cy="50405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400" dirty="0"/>
              <a:t>Mettre 3 divisions sur la même ligne :</a:t>
            </a:r>
          </a:p>
          <a:p>
            <a:endParaRPr lang="fr-FR" sz="2400" dirty="0"/>
          </a:p>
          <a:p>
            <a:endParaRPr lang="fr-FR" sz="2400" dirty="0"/>
          </a:p>
          <a:p>
            <a:endParaRPr lang="fr-FR" sz="2400" dirty="0"/>
          </a:p>
          <a:p>
            <a:endParaRPr lang="fr-FR" sz="2400" dirty="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6D31CF6D-3D70-596E-9930-2439CD87233A}"/>
              </a:ext>
            </a:extLst>
          </p:cNvPr>
          <p:cNvSpPr txBox="1"/>
          <p:nvPr/>
        </p:nvSpPr>
        <p:spPr>
          <a:xfrm>
            <a:off x="755576" y="4244426"/>
            <a:ext cx="2572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rgbClr val="474747"/>
                </a:solidFill>
              </a:rPr>
              <a:t>Code HTML</a:t>
            </a:r>
            <a:endParaRPr lang="fr-FR" b="1" dirty="0">
              <a:solidFill>
                <a:srgbClr val="00B050"/>
              </a:solidFill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41EAB89E-9207-FEC2-A4BC-12BC6A589AB3}"/>
              </a:ext>
            </a:extLst>
          </p:cNvPr>
          <p:cNvSpPr txBox="1"/>
          <p:nvPr/>
        </p:nvSpPr>
        <p:spPr>
          <a:xfrm>
            <a:off x="5364088" y="6355080"/>
            <a:ext cx="2572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rgbClr val="474747"/>
                </a:solidFill>
              </a:rPr>
              <a:t>Code CSS</a:t>
            </a:r>
            <a:endParaRPr lang="fr-FR" b="1" dirty="0">
              <a:solidFill>
                <a:srgbClr val="00B050"/>
              </a:solidFill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30786CE-0359-6E92-19CE-3EE454CB4684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39552" y="3025210"/>
            <a:ext cx="3346983" cy="1202314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4A8B0C9D-76E1-AFD4-1486-F28EEBFDCB57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983543" y="1499186"/>
            <a:ext cx="3404881" cy="504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684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6E621F7-CC4A-4226-9DB1-2DA100815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Positionnement – Position - Exemple</a:t>
            </a:r>
          </a:p>
        </p:txBody>
      </p:sp>
      <p:sp>
        <p:nvSpPr>
          <p:cNvPr id="9" name="Espace réservé du contenu 3">
            <a:extLst>
              <a:ext uri="{FF2B5EF4-FFF2-40B4-BE49-F238E27FC236}">
                <a16:creationId xmlns:a16="http://schemas.microsoft.com/office/drawing/2014/main" id="{0A401BE2-B137-25C5-8628-63BB4915DAC9}"/>
              </a:ext>
            </a:extLst>
          </p:cNvPr>
          <p:cNvSpPr txBox="1">
            <a:spLocks/>
          </p:cNvSpPr>
          <p:nvPr/>
        </p:nvSpPr>
        <p:spPr>
          <a:xfrm>
            <a:off x="137608" y="1196752"/>
            <a:ext cx="9036496" cy="50405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400" dirty="0"/>
              <a:t>Mettre 5 divisions avec des tailles différentes sur la même ligne, avec une balise non positionnée juste après.</a:t>
            </a:r>
          </a:p>
          <a:p>
            <a:endParaRPr lang="fr-FR" sz="2400" dirty="0"/>
          </a:p>
          <a:p>
            <a:endParaRPr lang="fr-FR" sz="2400" dirty="0"/>
          </a:p>
          <a:p>
            <a:endParaRPr lang="fr-FR" sz="2400" dirty="0"/>
          </a:p>
          <a:p>
            <a:endParaRPr lang="fr-FR" sz="2400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62D079FC-3014-E2EC-90FE-F142FE1ABB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9617" y="2710696"/>
            <a:ext cx="6000750" cy="3829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7100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6E621F7-CC4A-4226-9DB1-2DA100815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Positionnement – Position - Exemple</a:t>
            </a:r>
          </a:p>
        </p:txBody>
      </p:sp>
      <p:sp>
        <p:nvSpPr>
          <p:cNvPr id="9" name="Espace réservé du contenu 3">
            <a:extLst>
              <a:ext uri="{FF2B5EF4-FFF2-40B4-BE49-F238E27FC236}">
                <a16:creationId xmlns:a16="http://schemas.microsoft.com/office/drawing/2014/main" id="{0A401BE2-B137-25C5-8628-63BB4915DAC9}"/>
              </a:ext>
            </a:extLst>
          </p:cNvPr>
          <p:cNvSpPr txBox="1">
            <a:spLocks/>
          </p:cNvSpPr>
          <p:nvPr/>
        </p:nvSpPr>
        <p:spPr>
          <a:xfrm>
            <a:off x="137608" y="1196752"/>
            <a:ext cx="9036496" cy="50405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400" dirty="0"/>
              <a:t>Mettre 5 divisions sur la même ligne :</a:t>
            </a:r>
          </a:p>
          <a:p>
            <a:endParaRPr lang="fr-FR" sz="2400" dirty="0"/>
          </a:p>
          <a:p>
            <a:endParaRPr lang="fr-FR" sz="2400" dirty="0"/>
          </a:p>
          <a:p>
            <a:endParaRPr lang="fr-FR" sz="2400" dirty="0"/>
          </a:p>
          <a:p>
            <a:endParaRPr lang="fr-FR" sz="2400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1AAA360C-C2EF-66B9-3B55-52636BD15226}"/>
              </a:ext>
            </a:extLst>
          </p:cNvPr>
          <p:cNvSpPr txBox="1"/>
          <p:nvPr/>
        </p:nvSpPr>
        <p:spPr>
          <a:xfrm>
            <a:off x="273162" y="4340782"/>
            <a:ext cx="2572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rgbClr val="474747"/>
                </a:solidFill>
              </a:rPr>
              <a:t>Code HTML</a:t>
            </a:r>
            <a:endParaRPr lang="fr-FR" b="1" dirty="0">
              <a:solidFill>
                <a:srgbClr val="00B050"/>
              </a:solidFill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BF21DB85-53C6-ABC8-D14C-4B96BF255457}"/>
              </a:ext>
            </a:extLst>
          </p:cNvPr>
          <p:cNvSpPr txBox="1"/>
          <p:nvPr/>
        </p:nvSpPr>
        <p:spPr>
          <a:xfrm>
            <a:off x="3314764" y="5984839"/>
            <a:ext cx="2572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rgbClr val="474747"/>
                </a:solidFill>
              </a:rPr>
              <a:t>Code CSS</a:t>
            </a:r>
            <a:endParaRPr lang="fr-FR" b="1" dirty="0">
              <a:solidFill>
                <a:srgbClr val="00B050"/>
              </a:solidFill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5CFF63FC-91B8-4CB8-27AA-F76C1EA9F597}"/>
              </a:ext>
            </a:extLst>
          </p:cNvPr>
          <p:cNvSpPr txBox="1"/>
          <p:nvPr/>
        </p:nvSpPr>
        <p:spPr>
          <a:xfrm>
            <a:off x="6419830" y="6285754"/>
            <a:ext cx="2572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rgbClr val="474747"/>
                </a:solidFill>
              </a:rPr>
              <a:t>Suite code CSS</a:t>
            </a:r>
            <a:endParaRPr lang="fr-FR" b="1" dirty="0">
              <a:solidFill>
                <a:srgbClr val="00B050"/>
              </a:solidFill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92BB1309-84EA-8D7D-218B-43ECD3259703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3162" y="2852936"/>
            <a:ext cx="2943597" cy="1410728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975AFA81-296D-5A86-5D92-8ED44AA5DA5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273131" y="1859225"/>
            <a:ext cx="2947079" cy="4198392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0B757358-C60D-6B4C-F554-0DFC8E3B2557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47989" y="1212574"/>
            <a:ext cx="2867418" cy="5146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267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7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6E621F7-CC4A-4226-9DB1-2DA100815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Positionnement – </a:t>
            </a:r>
            <a:r>
              <a:rPr lang="fr-FR" sz="3600" dirty="0"/>
              <a:t>Cas d’utilisation</a:t>
            </a:r>
            <a:endParaRPr lang="fr-FR" dirty="0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59322DC-8985-4043-9D62-22C54FE04E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160748"/>
            <a:ext cx="8496944" cy="4536504"/>
          </a:xfrm>
        </p:spPr>
        <p:txBody>
          <a:bodyPr>
            <a:normAutofit/>
          </a:bodyPr>
          <a:lstStyle/>
          <a:p>
            <a:r>
              <a:rPr lang="fr-FR" sz="2400" dirty="0"/>
              <a:t>Cette méthode est très utilisée lorsque vous voulez fixer un élément dans un point sur le navigateur. 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E87585C-AE32-A108-AE60-45D092839F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722" y="2348880"/>
            <a:ext cx="7290556" cy="3630399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DAAD7229-CE05-7D68-216B-439CD0B6161D}"/>
              </a:ext>
            </a:extLst>
          </p:cNvPr>
          <p:cNvSpPr txBox="1"/>
          <p:nvPr/>
        </p:nvSpPr>
        <p:spPr>
          <a:xfrm>
            <a:off x="1115616" y="6170414"/>
            <a:ext cx="7324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rgbClr val="474747"/>
                </a:solidFill>
              </a:rPr>
              <a:t>Fixer le Menu dans le top du navigateur</a:t>
            </a:r>
            <a:endParaRPr lang="fr-FR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4951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6E621F7-CC4A-4226-9DB1-2DA100815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Positionnement – </a:t>
            </a:r>
            <a:r>
              <a:rPr lang="fr-FR" sz="3600" dirty="0"/>
              <a:t>Cas d’utilisation</a:t>
            </a:r>
            <a:endParaRPr lang="fr-FR" dirty="0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59322DC-8985-4043-9D62-22C54FE04E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160748"/>
            <a:ext cx="8496944" cy="4536504"/>
          </a:xfrm>
        </p:spPr>
        <p:txBody>
          <a:bodyPr>
            <a:normAutofit/>
          </a:bodyPr>
          <a:lstStyle/>
          <a:p>
            <a:r>
              <a:rPr lang="fr-FR" sz="2400" dirty="0"/>
              <a:t>Fixer une bannière publicitaire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DAAD7229-CE05-7D68-216B-439CD0B6161D}"/>
              </a:ext>
            </a:extLst>
          </p:cNvPr>
          <p:cNvSpPr txBox="1"/>
          <p:nvPr/>
        </p:nvSpPr>
        <p:spPr>
          <a:xfrm>
            <a:off x="1115616" y="6170414"/>
            <a:ext cx="7324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rgbClr val="474747"/>
                </a:solidFill>
              </a:rPr>
              <a:t>Fixer Une bannière pour la publicité</a:t>
            </a:r>
            <a:endParaRPr lang="fr-FR" b="1" dirty="0">
              <a:solidFill>
                <a:srgbClr val="00B050"/>
              </a:solidFill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777ECB37-C074-A611-43A0-44CF9C212B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844823"/>
            <a:ext cx="8208912" cy="4087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387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6E621F7-CC4A-4226-9DB1-2DA100815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Positionnement – Position - Exemple</a:t>
            </a:r>
          </a:p>
        </p:txBody>
      </p:sp>
      <p:sp>
        <p:nvSpPr>
          <p:cNvPr id="9" name="Espace réservé du contenu 3">
            <a:extLst>
              <a:ext uri="{FF2B5EF4-FFF2-40B4-BE49-F238E27FC236}">
                <a16:creationId xmlns:a16="http://schemas.microsoft.com/office/drawing/2014/main" id="{0A401BE2-B137-25C5-8628-63BB4915DAC9}"/>
              </a:ext>
            </a:extLst>
          </p:cNvPr>
          <p:cNvSpPr txBox="1">
            <a:spLocks/>
          </p:cNvSpPr>
          <p:nvPr/>
        </p:nvSpPr>
        <p:spPr>
          <a:xfrm>
            <a:off x="971600" y="1042808"/>
            <a:ext cx="9036496" cy="50405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400" dirty="0"/>
              <a:t>Refaites le même travail en utilisant position</a:t>
            </a:r>
          </a:p>
          <a:p>
            <a:r>
              <a:rPr lang="fr-FR" b="1" dirty="0" err="1"/>
              <a:t>Less</a:t>
            </a:r>
            <a:r>
              <a:rPr lang="fr-FR" b="1" dirty="0"/>
              <a:t> Talk … More Work</a:t>
            </a:r>
            <a:endParaRPr lang="fr-FR" sz="2400" b="1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1AD61081-B24C-3EB8-2F1A-5C47B3ECBBFA}"/>
              </a:ext>
            </a:extLst>
          </p:cNvPr>
          <p:cNvSpPr txBox="1"/>
          <p:nvPr/>
        </p:nvSpPr>
        <p:spPr>
          <a:xfrm>
            <a:off x="2962751" y="5953754"/>
            <a:ext cx="3218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rgbClr val="474747"/>
                </a:solidFill>
              </a:rPr>
              <a:t>Carte d’invitation</a:t>
            </a:r>
            <a:endParaRPr lang="fr-FR" b="1" dirty="0">
              <a:solidFill>
                <a:srgbClr val="00B050"/>
              </a:solidFill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09809A01-4D72-A27B-851C-70508B40F1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256" y="2216452"/>
            <a:ext cx="6947487" cy="3444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885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6E621F7-CC4A-4226-9DB1-2DA1008158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28" y="2276872"/>
            <a:ext cx="8496944" cy="2304256"/>
          </a:xfrm>
        </p:spPr>
        <p:txBody>
          <a:bodyPr>
            <a:noAutofit/>
          </a:bodyPr>
          <a:lstStyle/>
          <a:p>
            <a:r>
              <a:rPr lang="fr-FR" sz="8000" b="1" dirty="0"/>
              <a:t>Correction Invitation</a:t>
            </a:r>
            <a:br>
              <a:rPr lang="fr-FR" sz="8000" b="1" dirty="0"/>
            </a:br>
            <a:r>
              <a:rPr lang="fr-FR" sz="2800" b="1" dirty="0" err="1"/>
              <a:t>Float</a:t>
            </a:r>
            <a:r>
              <a:rPr lang="fr-FR" sz="2800" b="1" dirty="0"/>
              <a:t> et Position</a:t>
            </a:r>
            <a:endParaRPr lang="fr-FR" sz="5400" b="1" dirty="0"/>
          </a:p>
        </p:txBody>
      </p:sp>
    </p:spTree>
    <p:extLst>
      <p:ext uri="{BB962C8B-B14F-4D97-AF65-F5344CB8AC3E}">
        <p14:creationId xmlns:p14="http://schemas.microsoft.com/office/powerpoint/2010/main" val="37173188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6E621F7-CC4A-4226-9DB1-2DA100815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Normal Flow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59322DC-8985-4043-9D62-22C54FE04E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752" y="984599"/>
            <a:ext cx="9036496" cy="3456384"/>
          </a:xfrm>
        </p:spPr>
        <p:txBody>
          <a:bodyPr>
            <a:normAutofit/>
          </a:bodyPr>
          <a:lstStyle/>
          <a:p>
            <a:r>
              <a:rPr lang="fr-FR" sz="2400" dirty="0"/>
              <a:t>Le "normal flow" (flux normal) en CSS désigne le comportement par défaut du navigateur pour positionner les éléments sur une page web sans aucune modification de disposition.</a:t>
            </a:r>
          </a:p>
          <a:p>
            <a:endParaRPr lang="fr-FR" sz="2400" dirty="0"/>
          </a:p>
          <a:p>
            <a:r>
              <a:rPr lang="fr-FR" sz="2400" dirty="0"/>
              <a:t>Dans un contexte Normal Flow, tous les éléments sont positionnée sur le même niveau d’hauteur : Z = 0. C’est pour cette raison, les éléments HTML ne peuvent pas se super-positionné. </a:t>
            </a:r>
            <a:endParaRPr lang="fr-FR" sz="2000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CDE7B09-51C4-57A5-4A59-3E783B37B8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2658" y="3933056"/>
            <a:ext cx="2654668" cy="2394537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70391155-64A8-947D-E7A4-81B5514D46FF}"/>
              </a:ext>
            </a:extLst>
          </p:cNvPr>
          <p:cNvSpPr txBox="1"/>
          <p:nvPr/>
        </p:nvSpPr>
        <p:spPr>
          <a:xfrm>
            <a:off x="1043608" y="6426094"/>
            <a:ext cx="7324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rgbClr val="474747"/>
                </a:solidFill>
              </a:rPr>
              <a:t>La vue réel d’un navigateur avec X, Y et Z</a:t>
            </a:r>
            <a:endParaRPr lang="fr-FR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0120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6E621F7-CC4A-4226-9DB1-2DA1008158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512" y="2358083"/>
            <a:ext cx="8496944" cy="2304256"/>
          </a:xfrm>
        </p:spPr>
        <p:txBody>
          <a:bodyPr>
            <a:noAutofit/>
          </a:bodyPr>
          <a:lstStyle/>
          <a:p>
            <a:r>
              <a:rPr lang="fr-FR" sz="8000" b="1" dirty="0"/>
              <a:t>Flex</a:t>
            </a:r>
            <a:br>
              <a:rPr lang="fr-FR" sz="8000" b="1" dirty="0"/>
            </a:br>
            <a:r>
              <a:rPr lang="fr-FR" sz="3600" b="1" dirty="0"/>
              <a:t>Comme Flexible</a:t>
            </a:r>
            <a:br>
              <a:rPr lang="fr-FR" sz="3600" b="1" dirty="0"/>
            </a:br>
            <a:br>
              <a:rPr lang="fr-FR" sz="3600" b="1" dirty="0"/>
            </a:br>
            <a:br>
              <a:rPr lang="fr-FR" sz="3600" b="1" dirty="0"/>
            </a:br>
            <a:endParaRPr lang="fr-FR" sz="5400" b="1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C994588-0753-042A-FC6A-BE3D404068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5675" y="3789040"/>
            <a:ext cx="4332650" cy="1728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14926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6E621F7-CC4A-4226-9DB1-2DA100815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Positionnement - Flex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59322DC-8985-4043-9D62-22C54FE04E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093168"/>
            <a:ext cx="8496944" cy="5445224"/>
          </a:xfrm>
        </p:spPr>
        <p:txBody>
          <a:bodyPr>
            <a:normAutofit lnSpcReduction="10000"/>
          </a:bodyPr>
          <a:lstStyle/>
          <a:p>
            <a:r>
              <a:rPr lang="fr-FR" sz="2400" dirty="0"/>
              <a:t>C’est une façon de positionnement différente par rapport aux précédentes. Les précédentes demandent les balises concernées de se positionner, Flex demande leur balise mère de les organiser. </a:t>
            </a:r>
          </a:p>
          <a:p>
            <a:endParaRPr lang="fr-FR" sz="2400" dirty="0"/>
          </a:p>
          <a:p>
            <a:r>
              <a:rPr lang="fr-FR" sz="2400" dirty="0"/>
              <a:t>Pour positionner des éléments </a:t>
            </a:r>
            <a:r>
              <a:rPr lang="fr-FR" sz="2400" b="1" dirty="0"/>
              <a:t>(Flex Items) </a:t>
            </a:r>
            <a:r>
              <a:rPr lang="fr-FR" sz="2400" dirty="0"/>
              <a:t>à l’aide de </a:t>
            </a:r>
            <a:r>
              <a:rPr lang="fr-FR" sz="2400" dirty="0" err="1"/>
              <a:t>flex</a:t>
            </a:r>
            <a:r>
              <a:rPr lang="fr-FR" sz="2400" dirty="0"/>
              <a:t>, vous devez changer le CSS pour leur conteneur </a:t>
            </a:r>
            <a:r>
              <a:rPr lang="fr-FR" sz="2400" b="1" dirty="0"/>
              <a:t>(Flex Container )</a:t>
            </a:r>
            <a:r>
              <a:rPr lang="fr-FR" sz="2400" dirty="0"/>
              <a:t>, s’il y as pas, créez le. </a:t>
            </a:r>
          </a:p>
          <a:p>
            <a:endParaRPr lang="fr-FR" sz="2400" dirty="0"/>
          </a:p>
          <a:p>
            <a:r>
              <a:rPr lang="fr-FR" sz="2400" dirty="0"/>
              <a:t>Le conteneur a besoin de ces informations : </a:t>
            </a:r>
          </a:p>
          <a:p>
            <a:pPr lvl="1"/>
            <a:r>
              <a:rPr lang="fr-FR" sz="2000" dirty="0"/>
              <a:t>L’ordre d’affichage des balises ( Normal ou inversé )</a:t>
            </a:r>
          </a:p>
          <a:p>
            <a:pPr lvl="1"/>
            <a:r>
              <a:rPr lang="fr-FR" sz="2000" dirty="0"/>
              <a:t>La position des éléments dans leurs conteneurs (Début, Centre, Fin). </a:t>
            </a:r>
          </a:p>
          <a:p>
            <a:pPr lvl="1"/>
            <a:r>
              <a:rPr lang="fr-FR" sz="2000" dirty="0"/>
              <a:t>La direction de positionnement ( Top to </a:t>
            </a:r>
            <a:r>
              <a:rPr lang="fr-FR" sz="2000" dirty="0" err="1"/>
              <a:t>bottom</a:t>
            </a:r>
            <a:r>
              <a:rPr lang="fr-FR" sz="2000" dirty="0"/>
              <a:t>, </a:t>
            </a:r>
            <a:r>
              <a:rPr lang="fr-FR" sz="2000" dirty="0" err="1"/>
              <a:t>bottom</a:t>
            </a:r>
            <a:r>
              <a:rPr lang="fr-FR" sz="2000" dirty="0"/>
              <a:t> to top, </a:t>
            </a:r>
            <a:r>
              <a:rPr lang="fr-FR" sz="2000" dirty="0" err="1"/>
              <a:t>left</a:t>
            </a:r>
            <a:r>
              <a:rPr lang="fr-FR" sz="2000" dirty="0"/>
              <a:t> to right, right to </a:t>
            </a:r>
            <a:r>
              <a:rPr lang="fr-FR" sz="2000" dirty="0" err="1"/>
              <a:t>left</a:t>
            </a:r>
            <a:r>
              <a:rPr lang="fr-FR" sz="2000" dirty="0"/>
              <a:t> ). </a:t>
            </a:r>
          </a:p>
          <a:p>
            <a:pPr lvl="1"/>
            <a:r>
              <a:rPr lang="fr-FR" sz="2000" dirty="0"/>
              <a:t>L’espace entre les Flex Items.</a:t>
            </a:r>
          </a:p>
        </p:txBody>
      </p:sp>
    </p:spTree>
    <p:extLst>
      <p:ext uri="{BB962C8B-B14F-4D97-AF65-F5344CB8AC3E}">
        <p14:creationId xmlns:p14="http://schemas.microsoft.com/office/powerpoint/2010/main" val="28504764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6E621F7-CC4A-4226-9DB1-2DA100815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Positionnement - Flex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59322DC-8985-4043-9D62-22C54FE04E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124744"/>
            <a:ext cx="8496944" cy="4941168"/>
          </a:xfrm>
        </p:spPr>
        <p:txBody>
          <a:bodyPr>
            <a:normAutofit/>
          </a:bodyPr>
          <a:lstStyle/>
          <a:p>
            <a:r>
              <a:rPr lang="fr-FR" sz="2400" dirty="0"/>
              <a:t>Pour appliquer le positionnement Flex, nous commençant par ajouter la propriété : </a:t>
            </a:r>
            <a:r>
              <a:rPr lang="fr-FR" sz="2400" b="1" dirty="0" err="1"/>
              <a:t>display:flex</a:t>
            </a:r>
            <a:r>
              <a:rPr lang="fr-FR" sz="2400" b="1" dirty="0"/>
              <a:t>; </a:t>
            </a:r>
            <a:r>
              <a:rPr lang="fr-FR" sz="2400" dirty="0"/>
              <a:t>au parent, Les valeurs par défaut sont :  </a:t>
            </a:r>
          </a:p>
          <a:p>
            <a:pPr lvl="1"/>
            <a:r>
              <a:rPr lang="fr-FR" sz="1800" b="1" dirty="0"/>
              <a:t>L’ordre : </a:t>
            </a:r>
            <a:r>
              <a:rPr lang="fr-FR" sz="1800" dirty="0"/>
              <a:t>Même ordre d’HTML</a:t>
            </a:r>
          </a:p>
          <a:p>
            <a:pPr lvl="1"/>
            <a:r>
              <a:rPr lang="fr-FR" sz="1800" b="1" dirty="0"/>
              <a:t>Positionnement Horizontal : </a:t>
            </a:r>
            <a:r>
              <a:rPr lang="fr-FR" sz="1800" dirty="0"/>
              <a:t>à gauche</a:t>
            </a:r>
          </a:p>
          <a:p>
            <a:pPr lvl="1"/>
            <a:r>
              <a:rPr lang="fr-FR" sz="1800" b="1" dirty="0"/>
              <a:t>Positionnement Vertical : </a:t>
            </a:r>
            <a:r>
              <a:rPr lang="fr-FR" sz="1800" dirty="0"/>
              <a:t>Elastique du TOP au </a:t>
            </a:r>
            <a:r>
              <a:rPr lang="fr-FR" sz="1800" dirty="0" err="1"/>
              <a:t>bottom</a:t>
            </a:r>
            <a:r>
              <a:rPr lang="fr-FR" sz="1800" dirty="0"/>
              <a:t>. </a:t>
            </a:r>
          </a:p>
          <a:p>
            <a:pPr lvl="1"/>
            <a:r>
              <a:rPr lang="fr-FR" sz="1800" b="1" dirty="0"/>
              <a:t>Largeur des Flex Items : </a:t>
            </a:r>
            <a:r>
              <a:rPr lang="fr-FR" sz="1800" dirty="0"/>
              <a:t>La largeur de leurs contenu.</a:t>
            </a:r>
          </a:p>
          <a:p>
            <a:pPr lvl="1"/>
            <a:r>
              <a:rPr lang="fr-FR" sz="1800" b="1" dirty="0"/>
              <a:t>Hauteur des Flex Items : </a:t>
            </a:r>
            <a:r>
              <a:rPr lang="fr-FR" sz="1800" dirty="0"/>
              <a:t>La hauteur du Flex Container.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38119BA-DC52-D64D-5187-4B13569ECA69}"/>
              </a:ext>
            </a:extLst>
          </p:cNvPr>
          <p:cNvSpPr/>
          <p:nvPr/>
        </p:nvSpPr>
        <p:spPr>
          <a:xfrm>
            <a:off x="2051720" y="4365104"/>
            <a:ext cx="5040560" cy="23042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DCABEBF-9541-312E-F9B8-A7E0E2424D8C}"/>
              </a:ext>
            </a:extLst>
          </p:cNvPr>
          <p:cNvSpPr/>
          <p:nvPr/>
        </p:nvSpPr>
        <p:spPr>
          <a:xfrm>
            <a:off x="2051720" y="4365104"/>
            <a:ext cx="576064" cy="23042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D15F363-8338-10D3-9816-496B82EEDFD1}"/>
              </a:ext>
            </a:extLst>
          </p:cNvPr>
          <p:cNvSpPr/>
          <p:nvPr/>
        </p:nvSpPr>
        <p:spPr>
          <a:xfrm>
            <a:off x="2627784" y="4365104"/>
            <a:ext cx="576064" cy="23042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2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161B561-43D1-D22B-511C-CC46EDEF5371}"/>
              </a:ext>
            </a:extLst>
          </p:cNvPr>
          <p:cNvSpPr/>
          <p:nvPr/>
        </p:nvSpPr>
        <p:spPr>
          <a:xfrm>
            <a:off x="3184602" y="4365104"/>
            <a:ext cx="576064" cy="23042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8865096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6E621F7-CC4A-4226-9DB1-2DA100815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Positionnement - Flex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388D65F-1BC5-FF32-369B-0FD43D00A2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24" y="1462472"/>
            <a:ext cx="7898351" cy="3933056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66A144F8-1624-716E-A3EA-64F465D89EB1}"/>
              </a:ext>
            </a:extLst>
          </p:cNvPr>
          <p:cNvSpPr txBox="1"/>
          <p:nvPr/>
        </p:nvSpPr>
        <p:spPr>
          <a:xfrm>
            <a:off x="1115616" y="5923032"/>
            <a:ext cx="7324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rgbClr val="474747"/>
                </a:solidFill>
              </a:rPr>
              <a:t>Capture vidéo pour le positionnement de 3 DIV sur la même ligne</a:t>
            </a:r>
            <a:endParaRPr lang="fr-FR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162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6E621F7-CC4A-4226-9DB1-2DA100815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Positionnement – </a:t>
            </a:r>
            <a:r>
              <a:rPr lang="fr-FR" sz="3600" dirty="0"/>
              <a:t>Direction</a:t>
            </a:r>
            <a:endParaRPr lang="fr-FR" dirty="0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59322DC-8985-4043-9D62-22C54FE04E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5719" y="3974842"/>
            <a:ext cx="8688994" cy="2564904"/>
          </a:xfrm>
        </p:spPr>
        <p:txBody>
          <a:bodyPr>
            <a:normAutofit/>
          </a:bodyPr>
          <a:lstStyle/>
          <a:p>
            <a:r>
              <a:rPr lang="fr-FR" sz="2400" dirty="0"/>
              <a:t>En utilisant la propriété </a:t>
            </a:r>
            <a:r>
              <a:rPr lang="fr-FR" sz="2400" dirty="0" err="1"/>
              <a:t>flex</a:t>
            </a:r>
            <a:r>
              <a:rPr lang="fr-FR" sz="2400" dirty="0"/>
              <a:t>-direction, nous pouvons choisir l’ordre d’affichage des éléments : </a:t>
            </a:r>
          </a:p>
          <a:p>
            <a:endParaRPr lang="fr-FR" sz="2400" dirty="0"/>
          </a:p>
          <a:p>
            <a:pPr lvl="1"/>
            <a:r>
              <a:rPr lang="fr-FR" sz="1600" b="1" dirty="0" err="1"/>
              <a:t>Left</a:t>
            </a:r>
            <a:r>
              <a:rPr lang="fr-FR" sz="1600" b="1" dirty="0"/>
              <a:t> to Right : </a:t>
            </a:r>
            <a:r>
              <a:rPr lang="fr-FR" sz="1600" dirty="0" err="1"/>
              <a:t>row</a:t>
            </a:r>
            <a:r>
              <a:rPr lang="fr-FR" sz="1600" dirty="0"/>
              <a:t> – C’est la valeur par défaut</a:t>
            </a:r>
          </a:p>
          <a:p>
            <a:pPr lvl="1"/>
            <a:r>
              <a:rPr lang="fr-FR" sz="1600" b="1" dirty="0"/>
              <a:t>Right to </a:t>
            </a:r>
            <a:r>
              <a:rPr lang="fr-FR" sz="1600" b="1" dirty="0" err="1"/>
              <a:t>Left</a:t>
            </a:r>
            <a:r>
              <a:rPr lang="fr-FR" sz="1600" b="1" dirty="0"/>
              <a:t> : </a:t>
            </a:r>
            <a:r>
              <a:rPr lang="fr-FR" sz="1600" dirty="0" err="1"/>
              <a:t>row</a:t>
            </a:r>
            <a:r>
              <a:rPr lang="fr-FR" sz="1600" dirty="0"/>
              <a:t>-reverse</a:t>
            </a:r>
          </a:p>
          <a:p>
            <a:pPr lvl="1"/>
            <a:r>
              <a:rPr lang="fr-FR" sz="1600" b="1" dirty="0"/>
              <a:t>Top to Bottom : </a:t>
            </a:r>
            <a:r>
              <a:rPr lang="fr-FR" sz="1600" dirty="0" err="1"/>
              <a:t>column</a:t>
            </a:r>
            <a:endParaRPr lang="fr-FR" sz="1600" dirty="0"/>
          </a:p>
          <a:p>
            <a:pPr lvl="1"/>
            <a:r>
              <a:rPr lang="fr-FR" sz="1600" b="1" dirty="0"/>
              <a:t>Bottom to </a:t>
            </a:r>
            <a:r>
              <a:rPr lang="fr-FR" sz="1600" b="1" dirty="0" err="1"/>
              <a:t>Left</a:t>
            </a:r>
            <a:r>
              <a:rPr lang="fr-FR" sz="1600" b="1" dirty="0"/>
              <a:t> : </a:t>
            </a:r>
            <a:r>
              <a:rPr lang="fr-FR" sz="1600" dirty="0" err="1"/>
              <a:t>column</a:t>
            </a:r>
            <a:r>
              <a:rPr lang="fr-FR" sz="1600" dirty="0"/>
              <a:t>-reverse.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7156A642-78A9-0EAA-5A97-673748A295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728" y="1075794"/>
            <a:ext cx="4242032" cy="2747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04343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6E621F7-CC4A-4226-9DB1-2DA100815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Positionnement – </a:t>
            </a:r>
            <a:r>
              <a:rPr lang="fr-FR" sz="3600" dirty="0"/>
              <a:t>Position des éléments</a:t>
            </a:r>
            <a:endParaRPr lang="fr-FR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E99F8378-D038-149B-6924-13CE086FE55A}"/>
              </a:ext>
            </a:extLst>
          </p:cNvPr>
          <p:cNvSpPr txBox="1"/>
          <p:nvPr/>
        </p:nvSpPr>
        <p:spPr>
          <a:xfrm>
            <a:off x="1115616" y="5887392"/>
            <a:ext cx="73247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rgbClr val="474747"/>
                </a:solidFill>
              </a:rPr>
              <a:t>Capture vidéo pour le positionnement de 3 DIV sur la même ligne, avec changement de direction du Main Axis</a:t>
            </a:r>
            <a:endParaRPr lang="fr-FR" b="1" dirty="0">
              <a:solidFill>
                <a:srgbClr val="00B050"/>
              </a:solidFill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708955BF-8EF2-3E14-1A45-887C252568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844" y="1401688"/>
            <a:ext cx="7968312" cy="4054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516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6E621F7-CC4A-4226-9DB1-2DA100815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Positionnement – </a:t>
            </a:r>
            <a:r>
              <a:rPr lang="fr-FR" sz="3600" dirty="0"/>
              <a:t>Main Axis</a:t>
            </a:r>
            <a:endParaRPr lang="fr-FR" dirty="0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59322DC-8985-4043-9D62-22C54FE04E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4186054"/>
            <a:ext cx="8688994" cy="2317795"/>
          </a:xfrm>
        </p:spPr>
        <p:txBody>
          <a:bodyPr>
            <a:normAutofit/>
          </a:bodyPr>
          <a:lstStyle/>
          <a:p>
            <a:r>
              <a:rPr lang="fr-FR" sz="2400" dirty="0"/>
              <a:t>Lorsque vous changer la direction Flex, vous changer aussi la position de vos repères. </a:t>
            </a:r>
          </a:p>
          <a:p>
            <a:endParaRPr lang="fr-FR" sz="2400" dirty="0"/>
          </a:p>
          <a:p>
            <a:r>
              <a:rPr lang="fr-FR" sz="2400" dirty="0"/>
              <a:t>Pour </a:t>
            </a:r>
            <a:r>
              <a:rPr lang="fr-FR" sz="2400" dirty="0" err="1"/>
              <a:t>row</a:t>
            </a:r>
            <a:r>
              <a:rPr lang="fr-FR" sz="2400" dirty="0"/>
              <a:t> et </a:t>
            </a:r>
            <a:r>
              <a:rPr lang="fr-FR" sz="2400" dirty="0" err="1"/>
              <a:t>row</a:t>
            </a:r>
            <a:r>
              <a:rPr lang="fr-FR" sz="2400" dirty="0"/>
              <a:t>-reverse le Main Axis est horizontal. </a:t>
            </a:r>
          </a:p>
          <a:p>
            <a:r>
              <a:rPr lang="fr-FR" sz="2400" dirty="0"/>
              <a:t>Pour </a:t>
            </a:r>
            <a:r>
              <a:rPr lang="fr-FR" sz="2400" dirty="0" err="1"/>
              <a:t>column</a:t>
            </a:r>
            <a:r>
              <a:rPr lang="fr-FR" sz="2400" dirty="0"/>
              <a:t> et </a:t>
            </a:r>
            <a:r>
              <a:rPr lang="fr-FR" sz="2400" dirty="0" err="1"/>
              <a:t>column</a:t>
            </a:r>
            <a:r>
              <a:rPr lang="fr-FR" sz="2400" dirty="0"/>
              <a:t>-reverse le Main Axis est vertical.  </a:t>
            </a:r>
            <a:endParaRPr lang="fr-FR" sz="1600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F6779DD1-A8EB-89EB-FA9F-14196FADDF1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6" y="997411"/>
            <a:ext cx="5220072" cy="2977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49013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6E621F7-CC4A-4226-9DB1-2DA100815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Positionnement – </a:t>
            </a:r>
            <a:r>
              <a:rPr lang="fr-FR" sz="3600" dirty="0"/>
              <a:t>Position des éléments</a:t>
            </a:r>
            <a:endParaRPr lang="fr-FR" dirty="0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59322DC-8985-4043-9D62-22C54FE04E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27946" y="1556792"/>
            <a:ext cx="5328592" cy="5445224"/>
          </a:xfrm>
        </p:spPr>
        <p:txBody>
          <a:bodyPr>
            <a:normAutofit/>
          </a:bodyPr>
          <a:lstStyle/>
          <a:p>
            <a:r>
              <a:rPr lang="fr-FR" sz="2400" dirty="0"/>
              <a:t>En utilisant la propriété </a:t>
            </a:r>
            <a:r>
              <a:rPr lang="fr-FR" sz="2400" dirty="0" err="1"/>
              <a:t>justify</a:t>
            </a:r>
            <a:r>
              <a:rPr lang="fr-FR" sz="2400" dirty="0"/>
              <a:t>-content, nous pouvons positionner les </a:t>
            </a:r>
            <a:r>
              <a:rPr lang="fr-FR" sz="2400" dirty="0" err="1"/>
              <a:t>flex</a:t>
            </a:r>
            <a:r>
              <a:rPr lang="fr-FR" sz="2400" dirty="0"/>
              <a:t> items sur le MAIN Axis au : </a:t>
            </a:r>
          </a:p>
          <a:p>
            <a:endParaRPr lang="fr-FR" sz="2400" dirty="0"/>
          </a:p>
          <a:p>
            <a:pPr lvl="1"/>
            <a:r>
              <a:rPr lang="fr-FR" sz="1600" b="1" dirty="0"/>
              <a:t>Début : </a:t>
            </a:r>
            <a:r>
              <a:rPr lang="fr-FR" sz="1600" dirty="0" err="1"/>
              <a:t>flex</a:t>
            </a:r>
            <a:r>
              <a:rPr lang="fr-FR" sz="1600" dirty="0"/>
              <a:t>-start</a:t>
            </a:r>
          </a:p>
          <a:p>
            <a:pPr lvl="1"/>
            <a:r>
              <a:rPr lang="fr-FR" sz="1600" b="1" dirty="0"/>
              <a:t>Fin : </a:t>
            </a:r>
            <a:r>
              <a:rPr lang="fr-FR" sz="1600" dirty="0" err="1"/>
              <a:t>flex</a:t>
            </a:r>
            <a:r>
              <a:rPr lang="fr-FR" sz="1600" dirty="0"/>
              <a:t>-end</a:t>
            </a:r>
          </a:p>
          <a:p>
            <a:pPr lvl="1"/>
            <a:r>
              <a:rPr lang="fr-FR" sz="1600" b="1" dirty="0"/>
              <a:t>Milieu : </a:t>
            </a:r>
            <a:r>
              <a:rPr lang="fr-FR" sz="1600" dirty="0"/>
              <a:t>center</a:t>
            </a:r>
          </a:p>
          <a:p>
            <a:pPr lvl="1"/>
            <a:r>
              <a:rPr lang="fr-FR" sz="1600" b="1" dirty="0"/>
              <a:t>Espacement entre les éléments : </a:t>
            </a:r>
            <a:r>
              <a:rPr lang="fr-FR" sz="1600" dirty="0" err="1"/>
              <a:t>space-between</a:t>
            </a:r>
            <a:r>
              <a:rPr lang="fr-FR" sz="1600" dirty="0"/>
              <a:t>.</a:t>
            </a:r>
          </a:p>
          <a:p>
            <a:pPr lvl="1"/>
            <a:r>
              <a:rPr lang="fr-FR" sz="1600" b="1" dirty="0"/>
              <a:t>Espacement entre les éléments + un petit espace à </a:t>
            </a:r>
            <a:r>
              <a:rPr lang="fr-FR" sz="1600" dirty="0"/>
              <a:t>côté des bornes : </a:t>
            </a:r>
            <a:r>
              <a:rPr lang="fr-FR" sz="1600" dirty="0" err="1"/>
              <a:t>space-around</a:t>
            </a:r>
            <a:endParaRPr lang="fr-FR" sz="1600" dirty="0"/>
          </a:p>
          <a:p>
            <a:pPr lvl="1"/>
            <a:r>
              <a:rPr lang="fr-FR" sz="1600" b="1" dirty="0"/>
              <a:t>Espacement entre les éléments + même espace ) côté des coins : </a:t>
            </a:r>
            <a:r>
              <a:rPr lang="fr-FR" sz="1600" dirty="0" err="1"/>
              <a:t>space-evenly</a:t>
            </a:r>
            <a:r>
              <a:rPr lang="fr-FR" sz="1600" dirty="0"/>
              <a:t>.  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FC6A177-DB3A-FB77-EDE3-5BEF7FC16F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695" y="1489212"/>
            <a:ext cx="3549140" cy="4653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68343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6E621F7-CC4A-4226-9DB1-2DA100815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Positionnement – </a:t>
            </a:r>
            <a:r>
              <a:rPr lang="fr-FR" sz="3600" dirty="0"/>
              <a:t>Position des éléments</a:t>
            </a:r>
            <a:endParaRPr lang="fr-FR" dirty="0"/>
          </a:p>
        </p:txBody>
      </p:sp>
      <p:pic>
        <p:nvPicPr>
          <p:cNvPr id="8" name="Espace réservé du contenu 7">
            <a:extLst>
              <a:ext uri="{FF2B5EF4-FFF2-40B4-BE49-F238E27FC236}">
                <a16:creationId xmlns:a16="http://schemas.microsoft.com/office/drawing/2014/main" id="{8602672E-162B-AE2A-9C84-D090FE1857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568" y="1331381"/>
            <a:ext cx="8424863" cy="4195237"/>
          </a:xfr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E99F8378-D038-149B-6924-13CE086FE55A}"/>
              </a:ext>
            </a:extLst>
          </p:cNvPr>
          <p:cNvSpPr txBox="1"/>
          <p:nvPr/>
        </p:nvSpPr>
        <p:spPr>
          <a:xfrm>
            <a:off x="1115616" y="6107697"/>
            <a:ext cx="73247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rgbClr val="474747"/>
                </a:solidFill>
              </a:rPr>
              <a:t>Capture vidéo pour le positionnement de 3 DIV sur la même ligne, avec changement de position sur le Main Axis</a:t>
            </a:r>
            <a:endParaRPr lang="fr-FR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9020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6E621F7-CC4A-4226-9DB1-2DA100815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Positionnement – </a:t>
            </a:r>
            <a:r>
              <a:rPr lang="fr-FR" sz="3600" dirty="0"/>
              <a:t>Position des éléments</a:t>
            </a:r>
            <a:endParaRPr lang="fr-FR" dirty="0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59322DC-8985-4043-9D62-22C54FE04E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5408" y="1988840"/>
            <a:ext cx="5328592" cy="5445224"/>
          </a:xfrm>
        </p:spPr>
        <p:txBody>
          <a:bodyPr>
            <a:normAutofit/>
          </a:bodyPr>
          <a:lstStyle/>
          <a:p>
            <a:r>
              <a:rPr lang="fr-FR" sz="2400" dirty="0"/>
              <a:t>En utilisant la propriété </a:t>
            </a:r>
            <a:r>
              <a:rPr lang="fr-FR" sz="2400" dirty="0" err="1"/>
              <a:t>align</a:t>
            </a:r>
            <a:r>
              <a:rPr lang="fr-FR" sz="2400" dirty="0"/>
              <a:t>-items, nous pouvons positionner les </a:t>
            </a:r>
            <a:r>
              <a:rPr lang="fr-FR" sz="2400" dirty="0" err="1"/>
              <a:t>flex</a:t>
            </a:r>
            <a:r>
              <a:rPr lang="fr-FR" sz="2400" dirty="0"/>
              <a:t> items sur le Cross Axis au : </a:t>
            </a:r>
          </a:p>
          <a:p>
            <a:endParaRPr lang="fr-FR" sz="2400" dirty="0"/>
          </a:p>
          <a:p>
            <a:pPr lvl="1"/>
            <a:r>
              <a:rPr lang="fr-FR" sz="1600" b="1" dirty="0"/>
              <a:t>Début : </a:t>
            </a:r>
            <a:r>
              <a:rPr lang="fr-FR" sz="1600" dirty="0" err="1"/>
              <a:t>flex</a:t>
            </a:r>
            <a:r>
              <a:rPr lang="fr-FR" sz="1600" dirty="0"/>
              <a:t>-start</a:t>
            </a:r>
          </a:p>
          <a:p>
            <a:pPr lvl="1"/>
            <a:r>
              <a:rPr lang="fr-FR" sz="1600" b="1" dirty="0"/>
              <a:t>Fin : </a:t>
            </a:r>
            <a:r>
              <a:rPr lang="fr-FR" sz="1600" dirty="0" err="1"/>
              <a:t>flex</a:t>
            </a:r>
            <a:r>
              <a:rPr lang="fr-FR" sz="1600" dirty="0"/>
              <a:t>-end</a:t>
            </a:r>
          </a:p>
          <a:p>
            <a:pPr lvl="1"/>
            <a:r>
              <a:rPr lang="fr-FR" sz="1600" b="1" dirty="0"/>
              <a:t>Milieu : </a:t>
            </a:r>
            <a:r>
              <a:rPr lang="fr-FR" sz="1600" dirty="0"/>
              <a:t>center</a:t>
            </a:r>
          </a:p>
          <a:p>
            <a:pPr lvl="1"/>
            <a:r>
              <a:rPr lang="fr-FR" sz="1600" b="1" dirty="0"/>
              <a:t>Remplir la hauteur : </a:t>
            </a:r>
            <a:r>
              <a:rPr lang="fr-FR" sz="1600" dirty="0"/>
              <a:t>Stretch – Valeur par défaut</a:t>
            </a:r>
          </a:p>
          <a:p>
            <a:pPr lvl="1"/>
            <a:r>
              <a:rPr lang="fr-FR" sz="1600" b="1" dirty="0"/>
              <a:t>Aligner le texte sur le même niveau : </a:t>
            </a:r>
            <a:r>
              <a:rPr lang="fr-FR" sz="1600" dirty="0" err="1"/>
              <a:t>baseline</a:t>
            </a:r>
            <a:endParaRPr lang="fr-FR" sz="1600" dirty="0"/>
          </a:p>
        </p:txBody>
      </p:sp>
      <p:pic>
        <p:nvPicPr>
          <p:cNvPr id="6" name="Graphique 5">
            <a:extLst>
              <a:ext uri="{FF2B5EF4-FFF2-40B4-BE49-F238E27FC236}">
                <a16:creationId xmlns:a16="http://schemas.microsoft.com/office/drawing/2014/main" id="{06A5D121-CBBF-EEB0-3DB8-53A9841F37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5536" y="1556792"/>
            <a:ext cx="3202152" cy="4247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4462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6E621F7-CC4A-4226-9DB1-2DA100815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Normal Flow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59322DC-8985-4043-9D62-22C54FE04E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752" y="984599"/>
            <a:ext cx="9036496" cy="3456384"/>
          </a:xfrm>
        </p:spPr>
        <p:txBody>
          <a:bodyPr>
            <a:normAutofit/>
          </a:bodyPr>
          <a:lstStyle/>
          <a:p>
            <a:r>
              <a:rPr lang="fr-FR" sz="2400" dirty="0"/>
              <a:t>Pour pouvoir positionner un élément, sans prendre en considération les autre éléments déjà présents dans le document HTML, nous devons changer la valeur de son Hauteur (Z) à fin de pouvoir le positionner librement. </a:t>
            </a:r>
            <a:endParaRPr lang="fr-FR" sz="2000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70391155-64A8-947D-E7A4-81B5514D46FF}"/>
              </a:ext>
            </a:extLst>
          </p:cNvPr>
          <p:cNvSpPr txBox="1"/>
          <p:nvPr/>
        </p:nvSpPr>
        <p:spPr>
          <a:xfrm>
            <a:off x="-1116632" y="6201685"/>
            <a:ext cx="7324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rgbClr val="474747"/>
                </a:solidFill>
              </a:rPr>
              <a:t>4 éléments, dans le même niveau Z.   </a:t>
            </a:r>
            <a:endParaRPr lang="fr-FR" b="1" dirty="0">
              <a:solidFill>
                <a:srgbClr val="00B050"/>
              </a:solidFill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B50965BA-DF5B-4C86-C225-8C18900B39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05" r="21506"/>
          <a:stretch/>
        </p:blipFill>
        <p:spPr>
          <a:xfrm>
            <a:off x="1043608" y="2843775"/>
            <a:ext cx="2880321" cy="3194415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AEC2FE05-F6BD-AFF0-C26E-9953B8D90CB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000" r="11997"/>
          <a:stretch/>
        </p:blipFill>
        <p:spPr>
          <a:xfrm>
            <a:off x="5148064" y="2831124"/>
            <a:ext cx="2880321" cy="3185711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CCC3C425-B64D-7ABF-E49E-64E3E92D36FE}"/>
              </a:ext>
            </a:extLst>
          </p:cNvPr>
          <p:cNvSpPr txBox="1"/>
          <p:nvPr/>
        </p:nvSpPr>
        <p:spPr>
          <a:xfrm>
            <a:off x="2925832" y="6201685"/>
            <a:ext cx="7324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rgbClr val="474747"/>
                </a:solidFill>
              </a:rPr>
              <a:t>Libération de l’élément rouge</a:t>
            </a:r>
            <a:endParaRPr lang="fr-FR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9685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6E621F7-CC4A-4226-9DB1-2DA100815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Positionnement – </a:t>
            </a:r>
            <a:r>
              <a:rPr lang="fr-FR" sz="3600" dirty="0"/>
              <a:t>Position des éléments</a:t>
            </a:r>
            <a:endParaRPr lang="fr-FR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E99F8378-D038-149B-6924-13CE086FE55A}"/>
              </a:ext>
            </a:extLst>
          </p:cNvPr>
          <p:cNvSpPr txBox="1"/>
          <p:nvPr/>
        </p:nvSpPr>
        <p:spPr>
          <a:xfrm>
            <a:off x="1115616" y="6107697"/>
            <a:ext cx="73247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rgbClr val="474747"/>
                </a:solidFill>
              </a:rPr>
              <a:t>Capture vidéo pour le positionnement de 3 DIV sur la même ligne, avec changement de position sur le Cross Axis</a:t>
            </a:r>
            <a:endParaRPr lang="fr-FR" b="1" dirty="0">
              <a:solidFill>
                <a:srgbClr val="00B050"/>
              </a:solidFill>
            </a:endParaRPr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07FCC8C8-668B-2D84-7CA9-D38BD3AF5A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341" y="1285531"/>
            <a:ext cx="8424863" cy="4286937"/>
          </a:xfrm>
        </p:spPr>
      </p:pic>
    </p:spTree>
    <p:extLst>
      <p:ext uri="{BB962C8B-B14F-4D97-AF65-F5344CB8AC3E}">
        <p14:creationId xmlns:p14="http://schemas.microsoft.com/office/powerpoint/2010/main" val="2354037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6E621F7-CC4A-4226-9DB1-2DA100815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 </a:t>
            </a:r>
            <a:r>
              <a:rPr lang="fr-FR" sz="3600" dirty="0"/>
              <a:t>Largeur des Box items</a:t>
            </a:r>
            <a:endParaRPr lang="fr-FR" dirty="0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59322DC-8985-4043-9D62-22C54FE04E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3299" y="3255031"/>
            <a:ext cx="8820472" cy="4005064"/>
          </a:xfrm>
        </p:spPr>
        <p:txBody>
          <a:bodyPr>
            <a:normAutofit/>
          </a:bodyPr>
          <a:lstStyle/>
          <a:p>
            <a:r>
              <a:rPr lang="fr-FR" sz="2200" dirty="0"/>
              <a:t>Le comportement normal de la largeur des éléments sur le Main Axis est : Largeur = Taille de contenu. </a:t>
            </a:r>
          </a:p>
          <a:p>
            <a:endParaRPr lang="fr-FR" sz="2200" dirty="0"/>
          </a:p>
          <a:p>
            <a:r>
              <a:rPr lang="fr-FR" sz="2200" dirty="0"/>
              <a:t>Pour modifier la largeur des éléments vous pouvez appliquer </a:t>
            </a:r>
            <a:r>
              <a:rPr lang="fr-FR" sz="2200" dirty="0" err="1"/>
              <a:t>flex-grow</a:t>
            </a:r>
            <a:r>
              <a:rPr lang="fr-FR" sz="2200" dirty="0"/>
              <a:t> pour les Flex Items. </a:t>
            </a:r>
          </a:p>
          <a:p>
            <a:endParaRPr lang="fr-FR" sz="2200" dirty="0"/>
          </a:p>
          <a:p>
            <a:r>
              <a:rPr lang="fr-FR" sz="2200" dirty="0"/>
              <a:t>Le navigateur calcule la somme des Flex-</a:t>
            </a:r>
            <a:r>
              <a:rPr lang="fr-FR" sz="2200" dirty="0" err="1"/>
              <a:t>grow</a:t>
            </a:r>
            <a:r>
              <a:rPr lang="fr-FR" sz="2200" dirty="0"/>
              <a:t>, puis divise 100% sur la somme, finalement il attribut le résultat multiplié par la valeur du Flex-</a:t>
            </a:r>
            <a:r>
              <a:rPr lang="fr-FR" sz="2200" dirty="0" err="1"/>
              <a:t>grow</a:t>
            </a:r>
            <a:r>
              <a:rPr lang="fr-FR" sz="2200" dirty="0"/>
              <a:t>.</a:t>
            </a:r>
          </a:p>
        </p:txBody>
      </p:sp>
      <p:pic>
        <p:nvPicPr>
          <p:cNvPr id="5" name="Graphique 4">
            <a:extLst>
              <a:ext uri="{FF2B5EF4-FFF2-40B4-BE49-F238E27FC236}">
                <a16:creationId xmlns:a16="http://schemas.microsoft.com/office/drawing/2014/main" id="{FE101254-C848-519C-7E1A-25AF1A55D2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65632" y="1019089"/>
            <a:ext cx="3888432" cy="1825183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4C285E79-2930-E05D-6B18-4E94359E9BCF}"/>
              </a:ext>
            </a:extLst>
          </p:cNvPr>
          <p:cNvSpPr txBox="1"/>
          <p:nvPr/>
        </p:nvSpPr>
        <p:spPr>
          <a:xfrm>
            <a:off x="5454064" y="1340768"/>
            <a:ext cx="2605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100% / (1+1+1) = 33,33% 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FF9240FD-A850-6E21-BBA2-8F92B05691B2}"/>
              </a:ext>
            </a:extLst>
          </p:cNvPr>
          <p:cNvSpPr txBox="1"/>
          <p:nvPr/>
        </p:nvSpPr>
        <p:spPr>
          <a:xfrm>
            <a:off x="5454064" y="2204864"/>
            <a:ext cx="2311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100% / (1+2+1) = 25% 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A9ACFB01-AF26-B662-4542-47F8A5771A73}"/>
              </a:ext>
            </a:extLst>
          </p:cNvPr>
          <p:cNvSpPr txBox="1"/>
          <p:nvPr/>
        </p:nvSpPr>
        <p:spPr>
          <a:xfrm>
            <a:off x="1691680" y="2659606"/>
            <a:ext cx="81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1*25%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5CFC8CC7-2359-891B-C55D-6AA191D14A44}"/>
              </a:ext>
            </a:extLst>
          </p:cNvPr>
          <p:cNvSpPr txBox="1"/>
          <p:nvPr/>
        </p:nvSpPr>
        <p:spPr>
          <a:xfrm>
            <a:off x="3100120" y="2659606"/>
            <a:ext cx="81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2*25%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981DCD2C-2579-7569-C6AF-6FD2EEDD8D49}"/>
              </a:ext>
            </a:extLst>
          </p:cNvPr>
          <p:cNvSpPr txBox="1"/>
          <p:nvPr/>
        </p:nvSpPr>
        <p:spPr>
          <a:xfrm>
            <a:off x="4536619" y="2659606"/>
            <a:ext cx="81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1*25%</a:t>
            </a:r>
          </a:p>
        </p:txBody>
      </p:sp>
    </p:spTree>
    <p:extLst>
      <p:ext uri="{BB962C8B-B14F-4D97-AF65-F5344CB8AC3E}">
        <p14:creationId xmlns:p14="http://schemas.microsoft.com/office/powerpoint/2010/main" val="1661091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6E621F7-CC4A-4226-9DB1-2DA100815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Positionnement – </a:t>
            </a:r>
            <a:r>
              <a:rPr lang="fr-FR" sz="3600" dirty="0"/>
              <a:t>Position des éléments</a:t>
            </a:r>
            <a:endParaRPr lang="fr-FR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E99F8378-D038-149B-6924-13CE086FE55A}"/>
              </a:ext>
            </a:extLst>
          </p:cNvPr>
          <p:cNvSpPr txBox="1"/>
          <p:nvPr/>
        </p:nvSpPr>
        <p:spPr>
          <a:xfrm>
            <a:off x="755576" y="5265778"/>
            <a:ext cx="80648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474747"/>
                </a:solidFill>
              </a:rPr>
              <a:t>Capture vidéo pour le positionnement de 3 DIV sur la même ligne, avec manipulation de </a:t>
            </a:r>
            <a:r>
              <a:rPr lang="fr-FR" dirty="0" err="1">
                <a:solidFill>
                  <a:srgbClr val="474747"/>
                </a:solidFill>
              </a:rPr>
              <a:t>flex-grow</a:t>
            </a:r>
            <a:endParaRPr lang="fr-FR" dirty="0">
              <a:solidFill>
                <a:srgbClr val="474747"/>
              </a:solidFill>
            </a:endParaRPr>
          </a:p>
          <a:p>
            <a:pPr algn="ctr"/>
            <a:endParaRPr lang="fr-FR" b="1" dirty="0">
              <a:solidFill>
                <a:srgbClr val="474747"/>
              </a:solidFill>
            </a:endParaRPr>
          </a:p>
          <a:p>
            <a:pPr algn="ctr"/>
            <a:r>
              <a:rPr lang="fr-FR" b="1" dirty="0"/>
              <a:t>Remarque : Une fois Flex </a:t>
            </a:r>
            <a:r>
              <a:rPr lang="fr-FR" b="1" dirty="0" err="1"/>
              <a:t>Grow</a:t>
            </a:r>
            <a:r>
              <a:rPr lang="fr-FR" b="1" dirty="0"/>
              <a:t> est appliquée, </a:t>
            </a:r>
            <a:r>
              <a:rPr lang="fr-FR" b="1" dirty="0" err="1"/>
              <a:t>Justify</a:t>
            </a:r>
            <a:r>
              <a:rPr lang="fr-FR" b="1" dirty="0"/>
              <a:t>-items n’as aucun effet.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C72A4746-3403-90A8-2442-38B413195D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349" y="1052736"/>
            <a:ext cx="7685286" cy="3910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253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6E621F7-CC4A-4226-9DB1-2DA100815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Positionnement – </a:t>
            </a:r>
            <a:r>
              <a:rPr lang="fr-FR" sz="3600" dirty="0"/>
              <a:t>Retour à la ligne</a:t>
            </a:r>
            <a:endParaRPr lang="fr-FR" dirty="0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59322DC-8985-4043-9D62-22C54FE04E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3568" y="3514934"/>
            <a:ext cx="8196963" cy="3024336"/>
          </a:xfrm>
        </p:spPr>
        <p:txBody>
          <a:bodyPr>
            <a:normAutofit/>
          </a:bodyPr>
          <a:lstStyle/>
          <a:p>
            <a:r>
              <a:rPr lang="fr-FR" sz="2200" dirty="0"/>
              <a:t>Flex-wrap est une propriété utilisé pour donner le droit à un parent de passer à la ligne suivante si l’espace n’est pas suffisant. </a:t>
            </a:r>
          </a:p>
          <a:p>
            <a:endParaRPr lang="fr-FR" sz="2200" dirty="0"/>
          </a:p>
          <a:p>
            <a:r>
              <a:rPr lang="fr-FR" sz="2200" dirty="0"/>
              <a:t>Flex-wrap : wrap | </a:t>
            </a:r>
            <a:r>
              <a:rPr lang="fr-FR" sz="2200" u="sng" dirty="0"/>
              <a:t>no-wrap</a:t>
            </a:r>
            <a:r>
              <a:rPr lang="fr-FR" sz="2200" dirty="0"/>
              <a:t> | wrap-reverse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15554010-FE02-604E-B392-770FBB4965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784" y="1196752"/>
            <a:ext cx="4008890" cy="2088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00509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6E621F7-CC4A-4226-9DB1-2DA100815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Positionnement – </a:t>
            </a:r>
            <a:r>
              <a:rPr lang="fr-FR" sz="3600" dirty="0"/>
              <a:t>Retour à la ligne</a:t>
            </a:r>
            <a:endParaRPr lang="fr-FR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627F489E-53BB-FD12-C960-796FB29C9D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196752"/>
            <a:ext cx="7560840" cy="4342554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19498BD1-B0AA-FF34-AD5A-2CE5E59D8353}"/>
              </a:ext>
            </a:extLst>
          </p:cNvPr>
          <p:cNvSpPr txBox="1"/>
          <p:nvPr/>
        </p:nvSpPr>
        <p:spPr>
          <a:xfrm>
            <a:off x="708645" y="5985756"/>
            <a:ext cx="80648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474747"/>
                </a:solidFill>
              </a:rPr>
              <a:t>Capture vidéo pour le positionnement de 3 DIV sur la même ligne, avec une largeur minimale et une permission de retour à la ligne pour le parent</a:t>
            </a:r>
          </a:p>
        </p:txBody>
      </p:sp>
    </p:spTree>
    <p:extLst>
      <p:ext uri="{BB962C8B-B14F-4D97-AF65-F5344CB8AC3E}">
        <p14:creationId xmlns:p14="http://schemas.microsoft.com/office/powerpoint/2010/main" val="3678168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6E621F7-CC4A-4226-9DB1-2DA100815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Positionnement – </a:t>
            </a:r>
            <a:r>
              <a:rPr lang="fr-FR" sz="3600" dirty="0"/>
              <a:t>Espacement entre les items</a:t>
            </a:r>
            <a:endParaRPr lang="fr-FR" dirty="0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59322DC-8985-4043-9D62-22C54FE04E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11960" y="1196752"/>
            <a:ext cx="4668571" cy="5112568"/>
          </a:xfrm>
        </p:spPr>
        <p:txBody>
          <a:bodyPr>
            <a:normAutofit/>
          </a:bodyPr>
          <a:lstStyle/>
          <a:p>
            <a:r>
              <a:rPr lang="fr-FR" sz="2200" dirty="0"/>
              <a:t>L’espacement par défaut entre les éléments est 0px. </a:t>
            </a:r>
          </a:p>
          <a:p>
            <a:endParaRPr lang="fr-FR" sz="2200" dirty="0"/>
          </a:p>
          <a:p>
            <a:r>
              <a:rPr lang="fr-FR" sz="2200" dirty="0"/>
              <a:t>Gap : est appliqué au parent. </a:t>
            </a:r>
          </a:p>
          <a:p>
            <a:endParaRPr lang="fr-FR" sz="2200" dirty="0"/>
          </a:p>
          <a:p>
            <a:r>
              <a:rPr lang="fr-FR" sz="2200" dirty="0"/>
              <a:t>Gap avec une seule valeur, signifie un espacement entre les lignes et les colonnes. </a:t>
            </a:r>
          </a:p>
          <a:p>
            <a:endParaRPr lang="fr-FR" sz="2200" dirty="0"/>
          </a:p>
          <a:p>
            <a:r>
              <a:rPr lang="fr-FR" sz="2200" dirty="0"/>
              <a:t>Gap avec 2 valeurs : 1</a:t>
            </a:r>
            <a:r>
              <a:rPr lang="fr-FR" sz="2200" baseline="30000" dirty="0"/>
              <a:t>ère</a:t>
            </a:r>
            <a:r>
              <a:rPr lang="fr-FR" sz="2200" dirty="0"/>
              <a:t> valeur pour l’espacement entre les lignes, 2</a:t>
            </a:r>
            <a:r>
              <a:rPr lang="fr-FR" sz="2200" baseline="30000" dirty="0"/>
              <a:t>ème</a:t>
            </a:r>
            <a:r>
              <a:rPr lang="fr-FR" sz="2200" dirty="0"/>
              <a:t> valeur pour l’espacement entre les colonnes. </a:t>
            </a:r>
          </a:p>
          <a:p>
            <a:endParaRPr lang="fr-FR" sz="2200" dirty="0"/>
          </a:p>
          <a:p>
            <a:endParaRPr lang="fr-FR" sz="2200" dirty="0"/>
          </a:p>
        </p:txBody>
      </p:sp>
      <p:pic>
        <p:nvPicPr>
          <p:cNvPr id="6" name="Graphique 5">
            <a:extLst>
              <a:ext uri="{FF2B5EF4-FFF2-40B4-BE49-F238E27FC236}">
                <a16:creationId xmlns:a16="http://schemas.microsoft.com/office/drawing/2014/main" id="{0F20233B-E6CB-D50D-93AB-91E0914142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5576" y="1555475"/>
            <a:ext cx="3175553" cy="3888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44265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6E621F7-CC4A-4226-9DB1-2DA100815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Positionnement – </a:t>
            </a:r>
            <a:r>
              <a:rPr lang="fr-FR" sz="3600" dirty="0"/>
              <a:t>Espacement entre les items</a:t>
            </a:r>
            <a:endParaRPr lang="fr-FR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AA753455-93AE-1F23-B64B-FDBCF03683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1268759"/>
            <a:ext cx="7580962" cy="4354111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DFDC35CC-FF9D-3C3D-0F5C-B95BA32DFE61}"/>
              </a:ext>
            </a:extLst>
          </p:cNvPr>
          <p:cNvSpPr txBox="1"/>
          <p:nvPr/>
        </p:nvSpPr>
        <p:spPr>
          <a:xfrm>
            <a:off x="708645" y="5985756"/>
            <a:ext cx="80648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474747"/>
                </a:solidFill>
              </a:rPr>
              <a:t>Capture vidéo pour le positionnement de 3 DIV sur la même ligne, avec une largeur minimale et une permission de retour à la ligne pour le parent et un gap</a:t>
            </a:r>
          </a:p>
        </p:txBody>
      </p:sp>
    </p:spTree>
    <p:extLst>
      <p:ext uri="{BB962C8B-B14F-4D97-AF65-F5344CB8AC3E}">
        <p14:creationId xmlns:p14="http://schemas.microsoft.com/office/powerpoint/2010/main" val="1758209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6E621F7-CC4A-4226-9DB1-2DA100815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Positionnement – Position – Problèmes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59322DC-8985-4043-9D62-22C54FE04E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052736"/>
            <a:ext cx="8496944" cy="4536504"/>
          </a:xfrm>
        </p:spPr>
        <p:txBody>
          <a:bodyPr>
            <a:normAutofit/>
          </a:bodyPr>
          <a:lstStyle/>
          <a:p>
            <a:pPr lvl="1"/>
            <a:r>
              <a:rPr lang="fr-FR" sz="2000" b="1" dirty="0"/>
              <a:t>Problème 1 :  Container Collapse : Aucun problème concernant la taille du parent, au contraire de </a:t>
            </a:r>
            <a:r>
              <a:rPr lang="fr-FR" sz="2000" b="1" dirty="0" err="1"/>
              <a:t>Float</a:t>
            </a:r>
            <a:r>
              <a:rPr lang="fr-FR" sz="2000" b="1" dirty="0"/>
              <a:t> et Position. </a:t>
            </a:r>
            <a:endParaRPr lang="fr-FR" sz="2000" dirty="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CD1F6895-0D00-322A-651F-F15988D90EA0}"/>
              </a:ext>
            </a:extLst>
          </p:cNvPr>
          <p:cNvSpPr txBox="1"/>
          <p:nvPr/>
        </p:nvSpPr>
        <p:spPr>
          <a:xfrm>
            <a:off x="412774" y="5805264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rgbClr val="474747"/>
                </a:solidFill>
              </a:rPr>
              <a:t>Code HTML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83DBF281-59E2-5EC9-892C-E67B5532BB9F}"/>
              </a:ext>
            </a:extLst>
          </p:cNvPr>
          <p:cNvSpPr txBox="1"/>
          <p:nvPr/>
        </p:nvSpPr>
        <p:spPr>
          <a:xfrm>
            <a:off x="6110122" y="4571836"/>
            <a:ext cx="26383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rgbClr val="474747"/>
                </a:solidFill>
              </a:rPr>
              <a:t>Navigateur Avec CSS</a:t>
            </a:r>
          </a:p>
        </p:txBody>
      </p: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B3CFCEEA-927B-F4F4-1B6A-30CE28A50845}"/>
              </a:ext>
            </a:extLst>
          </p:cNvPr>
          <p:cNvCxnSpPr>
            <a:cxnSpLocks/>
          </p:cNvCxnSpPr>
          <p:nvPr/>
        </p:nvCxnSpPr>
        <p:spPr>
          <a:xfrm>
            <a:off x="2195736" y="2990926"/>
            <a:ext cx="0" cy="2922316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D750E25D-B39C-8F50-CA7B-C29FF76EA8C5}"/>
              </a:ext>
            </a:extLst>
          </p:cNvPr>
          <p:cNvCxnSpPr>
            <a:cxnSpLocks/>
          </p:cNvCxnSpPr>
          <p:nvPr/>
        </p:nvCxnSpPr>
        <p:spPr>
          <a:xfrm>
            <a:off x="5724128" y="2852936"/>
            <a:ext cx="0" cy="2922316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ZoneTexte 15">
            <a:extLst>
              <a:ext uri="{FF2B5EF4-FFF2-40B4-BE49-F238E27FC236}">
                <a16:creationId xmlns:a16="http://schemas.microsoft.com/office/drawing/2014/main" id="{2E29F84A-9F62-6553-0947-A3578F9E2030}"/>
              </a:ext>
            </a:extLst>
          </p:cNvPr>
          <p:cNvSpPr txBox="1"/>
          <p:nvPr/>
        </p:nvSpPr>
        <p:spPr>
          <a:xfrm>
            <a:off x="3419872" y="6481014"/>
            <a:ext cx="1061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rgbClr val="474747"/>
                </a:solidFill>
              </a:rPr>
              <a:t>Code CSS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7087188-A284-771F-95D1-2D8469808AF2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8374" y="3867999"/>
            <a:ext cx="2082724" cy="1168170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6B2DE938-6607-DBBC-A1F7-F2C774604433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344403" y="2636913"/>
            <a:ext cx="3193868" cy="3537684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80D89D7D-FA1C-1CB7-0591-1FA5D4655D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9457" y="3527838"/>
            <a:ext cx="3089638" cy="765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946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6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6E621F7-CC4A-4226-9DB1-2DA100815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Positionnement – Position – Problèmes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59322DC-8985-4043-9D62-22C54FE04E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052736"/>
            <a:ext cx="8496944" cy="1570064"/>
          </a:xfrm>
        </p:spPr>
        <p:txBody>
          <a:bodyPr>
            <a:normAutofit/>
          </a:bodyPr>
          <a:lstStyle/>
          <a:p>
            <a:pPr lvl="1"/>
            <a:r>
              <a:rPr lang="fr-FR" sz="2000" b="1" dirty="0"/>
              <a:t>Problème 2 :  Content </a:t>
            </a:r>
            <a:r>
              <a:rPr lang="fr-FR" sz="2000" b="1" dirty="0" err="1"/>
              <a:t>Merging</a:t>
            </a:r>
            <a:r>
              <a:rPr lang="fr-FR" sz="2000" b="1" dirty="0"/>
              <a:t>: </a:t>
            </a:r>
            <a:r>
              <a:rPr lang="fr-FR" sz="2000" dirty="0"/>
              <a:t>Pas de problème pour les balises qui suivent. 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CD1F6895-0D00-322A-651F-F15988D90EA0}"/>
              </a:ext>
            </a:extLst>
          </p:cNvPr>
          <p:cNvSpPr txBox="1"/>
          <p:nvPr/>
        </p:nvSpPr>
        <p:spPr>
          <a:xfrm>
            <a:off x="412774" y="5805264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rgbClr val="474747"/>
                </a:solidFill>
              </a:rPr>
              <a:t>Code HTML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83DBF281-59E2-5EC9-892C-E67B5532BB9F}"/>
              </a:ext>
            </a:extLst>
          </p:cNvPr>
          <p:cNvSpPr txBox="1"/>
          <p:nvPr/>
        </p:nvSpPr>
        <p:spPr>
          <a:xfrm>
            <a:off x="6072795" y="4851922"/>
            <a:ext cx="26383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rgbClr val="474747"/>
                </a:solidFill>
              </a:rPr>
              <a:t>Navigateur Avec CSS</a:t>
            </a:r>
          </a:p>
          <a:p>
            <a:pPr algn="ctr"/>
            <a:r>
              <a:rPr lang="fr-FR" b="1" dirty="0">
                <a:solidFill>
                  <a:srgbClr val="474747"/>
                </a:solidFill>
              </a:rPr>
              <a:t>Le div green est dans la bonne position</a:t>
            </a:r>
          </a:p>
        </p:txBody>
      </p: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B3CFCEEA-927B-F4F4-1B6A-30CE28A50845}"/>
              </a:ext>
            </a:extLst>
          </p:cNvPr>
          <p:cNvCxnSpPr>
            <a:cxnSpLocks/>
          </p:cNvCxnSpPr>
          <p:nvPr/>
        </p:nvCxnSpPr>
        <p:spPr>
          <a:xfrm>
            <a:off x="2544403" y="2996952"/>
            <a:ext cx="0" cy="2922316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D750E25D-B39C-8F50-CA7B-C29FF76EA8C5}"/>
              </a:ext>
            </a:extLst>
          </p:cNvPr>
          <p:cNvCxnSpPr>
            <a:cxnSpLocks/>
          </p:cNvCxnSpPr>
          <p:nvPr/>
        </p:nvCxnSpPr>
        <p:spPr>
          <a:xfrm>
            <a:off x="5724128" y="2852936"/>
            <a:ext cx="0" cy="2922316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ZoneTexte 15">
            <a:extLst>
              <a:ext uri="{FF2B5EF4-FFF2-40B4-BE49-F238E27FC236}">
                <a16:creationId xmlns:a16="http://schemas.microsoft.com/office/drawing/2014/main" id="{2E29F84A-9F62-6553-0947-A3578F9E2030}"/>
              </a:ext>
            </a:extLst>
          </p:cNvPr>
          <p:cNvSpPr txBox="1"/>
          <p:nvPr/>
        </p:nvSpPr>
        <p:spPr>
          <a:xfrm>
            <a:off x="3419872" y="6481014"/>
            <a:ext cx="1061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rgbClr val="474747"/>
                </a:solidFill>
              </a:rPr>
              <a:t>Code CSS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BE308352-FAD7-38B5-116E-2E3B5DB61AE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0894" y="3755235"/>
            <a:ext cx="2275378" cy="1115555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6738F124-B686-3C76-D618-B5F1F199A298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639577" y="1837384"/>
            <a:ext cx="2819400" cy="4781550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49D03A75-B13F-34E5-811F-C875DF5011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8426" y="3371551"/>
            <a:ext cx="3087080" cy="731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632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6E621F7-CC4A-4226-9DB1-2DA100815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Positionnement – Flex - Résumé</a:t>
            </a:r>
          </a:p>
        </p:txBody>
      </p:sp>
      <p:pic>
        <p:nvPicPr>
          <p:cNvPr id="3" name="Flex in 100S">
            <a:hlinkClick r:id="" action="ppaction://media"/>
            <a:extLst>
              <a:ext uri="{FF2B5EF4-FFF2-40B4-BE49-F238E27FC236}">
                <a16:creationId xmlns:a16="http://schemas.microsoft.com/office/drawing/2014/main" id="{FB63D7C2-D250-1B34-FFAF-15D30AD589B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39552" y="1340768"/>
            <a:ext cx="8336483" cy="4689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197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333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6E621F7-CC4A-4226-9DB1-2DA1008158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100" y="980728"/>
            <a:ext cx="8496944" cy="1080120"/>
          </a:xfrm>
        </p:spPr>
        <p:txBody>
          <a:bodyPr>
            <a:noAutofit/>
          </a:bodyPr>
          <a:lstStyle/>
          <a:p>
            <a:r>
              <a:rPr lang="fr-FR" sz="8000" b="1" dirty="0" err="1"/>
              <a:t>Float</a:t>
            </a:r>
            <a:endParaRPr lang="fr-FR" sz="5400" b="1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492E9FCB-5224-B6B8-9569-3500B0C712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429" y="2060848"/>
            <a:ext cx="8152287" cy="4585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24628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6E621F7-CC4A-4226-9DB1-2DA100815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Positionnement – Flex - Exemple</a:t>
            </a:r>
          </a:p>
        </p:txBody>
      </p:sp>
      <p:sp>
        <p:nvSpPr>
          <p:cNvPr id="9" name="Espace réservé du contenu 3">
            <a:extLst>
              <a:ext uri="{FF2B5EF4-FFF2-40B4-BE49-F238E27FC236}">
                <a16:creationId xmlns:a16="http://schemas.microsoft.com/office/drawing/2014/main" id="{0A401BE2-B137-25C5-8628-63BB4915DAC9}"/>
              </a:ext>
            </a:extLst>
          </p:cNvPr>
          <p:cNvSpPr txBox="1">
            <a:spLocks/>
          </p:cNvSpPr>
          <p:nvPr/>
        </p:nvSpPr>
        <p:spPr>
          <a:xfrm>
            <a:off x="137608" y="1196752"/>
            <a:ext cx="9036496" cy="50405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400" dirty="0"/>
              <a:t>Mettre 3 divisions sur la même ligne :</a:t>
            </a:r>
          </a:p>
          <a:p>
            <a:endParaRPr lang="fr-FR" sz="2400" dirty="0"/>
          </a:p>
          <a:p>
            <a:endParaRPr lang="fr-FR" sz="2400" dirty="0"/>
          </a:p>
          <a:p>
            <a:endParaRPr lang="fr-FR" sz="2400" dirty="0"/>
          </a:p>
          <a:p>
            <a:endParaRPr lang="fr-FR" sz="2400" dirty="0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711836C7-CC1B-C0DB-A88F-9E973DA1B8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575" y="2852936"/>
            <a:ext cx="6800850" cy="194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16266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6E621F7-CC4A-4226-9DB1-2DA100815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Positionnement – Position - Exemple</a:t>
            </a:r>
          </a:p>
        </p:txBody>
      </p:sp>
      <p:sp>
        <p:nvSpPr>
          <p:cNvPr id="9" name="Espace réservé du contenu 3">
            <a:extLst>
              <a:ext uri="{FF2B5EF4-FFF2-40B4-BE49-F238E27FC236}">
                <a16:creationId xmlns:a16="http://schemas.microsoft.com/office/drawing/2014/main" id="{0A401BE2-B137-25C5-8628-63BB4915DAC9}"/>
              </a:ext>
            </a:extLst>
          </p:cNvPr>
          <p:cNvSpPr txBox="1">
            <a:spLocks/>
          </p:cNvSpPr>
          <p:nvPr/>
        </p:nvSpPr>
        <p:spPr>
          <a:xfrm>
            <a:off x="244849" y="1032411"/>
            <a:ext cx="9036496" cy="50405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400" dirty="0"/>
              <a:t>Mettre 3 divisions sur la même ligne :</a:t>
            </a:r>
          </a:p>
          <a:p>
            <a:endParaRPr lang="fr-FR" sz="2400" dirty="0"/>
          </a:p>
          <a:p>
            <a:endParaRPr lang="fr-FR" sz="2400" dirty="0"/>
          </a:p>
          <a:p>
            <a:endParaRPr lang="fr-FR" sz="2400" dirty="0"/>
          </a:p>
          <a:p>
            <a:endParaRPr lang="fr-FR" sz="2400" dirty="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6D31CF6D-3D70-596E-9930-2439CD87233A}"/>
              </a:ext>
            </a:extLst>
          </p:cNvPr>
          <p:cNvSpPr txBox="1"/>
          <p:nvPr/>
        </p:nvSpPr>
        <p:spPr>
          <a:xfrm>
            <a:off x="755576" y="4244426"/>
            <a:ext cx="2572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rgbClr val="474747"/>
                </a:solidFill>
              </a:rPr>
              <a:t>Code HTML</a:t>
            </a:r>
            <a:endParaRPr lang="fr-FR" b="1" dirty="0">
              <a:solidFill>
                <a:srgbClr val="00B050"/>
              </a:solidFill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41EAB89E-9207-FEC2-A4BC-12BC6A589AB3}"/>
              </a:ext>
            </a:extLst>
          </p:cNvPr>
          <p:cNvSpPr txBox="1"/>
          <p:nvPr/>
        </p:nvSpPr>
        <p:spPr>
          <a:xfrm>
            <a:off x="5364088" y="6355080"/>
            <a:ext cx="2572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rgbClr val="474747"/>
                </a:solidFill>
              </a:rPr>
              <a:t>Code CSS</a:t>
            </a:r>
            <a:endParaRPr lang="fr-FR" b="1" dirty="0">
              <a:solidFill>
                <a:srgbClr val="00B050"/>
              </a:solidFill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92DD4001-6CF7-2FF9-0C8A-C8B9C4671CB1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61527" y="3091229"/>
            <a:ext cx="2960353" cy="1035429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2E97D951-2C28-A77A-BC6C-B144DF59BE4C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060236" y="1516142"/>
            <a:ext cx="2800345" cy="4838938"/>
          </a:xfrm>
          <a:prstGeom prst="rect">
            <a:avLst/>
          </a:prstGeom>
        </p:spPr>
      </p:pic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1FE73B24-2BC9-C5E5-547A-27206804B266}"/>
              </a:ext>
            </a:extLst>
          </p:cNvPr>
          <p:cNvCxnSpPr>
            <a:cxnSpLocks/>
          </p:cNvCxnSpPr>
          <p:nvPr/>
        </p:nvCxnSpPr>
        <p:spPr>
          <a:xfrm>
            <a:off x="4283968" y="1920889"/>
            <a:ext cx="0" cy="374441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7016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6E621F7-CC4A-4226-9DB1-2DA100815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Positionnement – Position - Exemple</a:t>
            </a:r>
          </a:p>
        </p:txBody>
      </p:sp>
      <p:sp>
        <p:nvSpPr>
          <p:cNvPr id="9" name="Espace réservé du contenu 3">
            <a:extLst>
              <a:ext uri="{FF2B5EF4-FFF2-40B4-BE49-F238E27FC236}">
                <a16:creationId xmlns:a16="http://schemas.microsoft.com/office/drawing/2014/main" id="{0A401BE2-B137-25C5-8628-63BB4915DAC9}"/>
              </a:ext>
            </a:extLst>
          </p:cNvPr>
          <p:cNvSpPr txBox="1">
            <a:spLocks/>
          </p:cNvSpPr>
          <p:nvPr/>
        </p:nvSpPr>
        <p:spPr>
          <a:xfrm>
            <a:off x="244849" y="1032411"/>
            <a:ext cx="9036496" cy="50405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400" dirty="0"/>
              <a:t>Comparaison entre les 3 méthodes 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6D31CF6D-3D70-596E-9930-2439CD87233A}"/>
              </a:ext>
            </a:extLst>
          </p:cNvPr>
          <p:cNvSpPr txBox="1"/>
          <p:nvPr/>
        </p:nvSpPr>
        <p:spPr>
          <a:xfrm>
            <a:off x="3204152" y="6488668"/>
            <a:ext cx="2754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rgbClr val="474747"/>
                </a:solidFill>
              </a:rPr>
              <a:t>CSS – </a:t>
            </a:r>
            <a:r>
              <a:rPr lang="fr-FR" b="1" dirty="0" err="1">
                <a:solidFill>
                  <a:srgbClr val="474747"/>
                </a:solidFill>
              </a:rPr>
              <a:t>Float</a:t>
            </a:r>
            <a:r>
              <a:rPr lang="fr-FR" b="1" dirty="0">
                <a:solidFill>
                  <a:srgbClr val="474747"/>
                </a:solidFill>
              </a:rPr>
              <a:t> : 12 Propriétés</a:t>
            </a:r>
            <a:endParaRPr lang="fr-FR" b="1" dirty="0">
              <a:solidFill>
                <a:srgbClr val="00B050"/>
              </a:solidFill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2E97D951-2C28-A77A-BC6C-B144DF59BE4C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326033" y="1999874"/>
            <a:ext cx="2438775" cy="4214152"/>
          </a:xfrm>
          <a:prstGeom prst="rect">
            <a:avLst/>
          </a:prstGeom>
        </p:spPr>
      </p:pic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1FE73B24-2BC9-C5E5-547A-27206804B266}"/>
              </a:ext>
            </a:extLst>
          </p:cNvPr>
          <p:cNvCxnSpPr>
            <a:cxnSpLocks/>
          </p:cNvCxnSpPr>
          <p:nvPr/>
        </p:nvCxnSpPr>
        <p:spPr>
          <a:xfrm>
            <a:off x="3059832" y="2060848"/>
            <a:ext cx="0" cy="374441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ZoneTexte 9">
            <a:extLst>
              <a:ext uri="{FF2B5EF4-FFF2-40B4-BE49-F238E27FC236}">
                <a16:creationId xmlns:a16="http://schemas.microsoft.com/office/drawing/2014/main" id="{F8A08C55-BB47-0F9B-A0C9-78911AFEEB0B}"/>
              </a:ext>
            </a:extLst>
          </p:cNvPr>
          <p:cNvSpPr txBox="1"/>
          <p:nvPr/>
        </p:nvSpPr>
        <p:spPr>
          <a:xfrm>
            <a:off x="6379784" y="6488668"/>
            <a:ext cx="2754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rgbClr val="474747"/>
                </a:solidFill>
              </a:rPr>
              <a:t>CSS – Flex – 10 Propriétés</a:t>
            </a:r>
            <a:endParaRPr lang="fr-FR" b="1" dirty="0">
              <a:solidFill>
                <a:srgbClr val="00B050"/>
              </a:solidFill>
            </a:endParaRPr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4CF2377F-D336-42D6-6D43-C6B7872AC593}"/>
              </a:ext>
            </a:extLst>
          </p:cNvPr>
          <p:cNvCxnSpPr>
            <a:cxnSpLocks/>
          </p:cNvCxnSpPr>
          <p:nvPr/>
        </p:nvCxnSpPr>
        <p:spPr>
          <a:xfrm>
            <a:off x="6156176" y="2060848"/>
            <a:ext cx="0" cy="374441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4" name="Image 13">
            <a:extLst>
              <a:ext uri="{FF2B5EF4-FFF2-40B4-BE49-F238E27FC236}">
                <a16:creationId xmlns:a16="http://schemas.microsoft.com/office/drawing/2014/main" id="{CCE358F5-A7E7-1C1D-E6A4-7A71BF2F25D7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262009" y="2206529"/>
            <a:ext cx="2832011" cy="3744417"/>
          </a:xfrm>
          <a:prstGeom prst="rect">
            <a:avLst/>
          </a:prstGeom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2CBFED37-5009-0C64-CCA8-0B23BA6964E4}"/>
              </a:ext>
            </a:extLst>
          </p:cNvPr>
          <p:cNvSpPr txBox="1"/>
          <p:nvPr/>
        </p:nvSpPr>
        <p:spPr>
          <a:xfrm>
            <a:off x="268277" y="6470034"/>
            <a:ext cx="2978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rgbClr val="474747"/>
                </a:solidFill>
              </a:rPr>
              <a:t>CSS – Position : 14 Propriétés</a:t>
            </a:r>
            <a:endParaRPr lang="fr-FR" b="1" dirty="0">
              <a:solidFill>
                <a:srgbClr val="00B050"/>
              </a:solidFill>
            </a:endParaRP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D0619D2D-0F46-EE82-6E04-BD6B287EED26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6634" y="1683248"/>
            <a:ext cx="3143219" cy="4653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552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0" grpId="0"/>
      <p:bldP spid="17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6E621F7-CC4A-4226-9DB1-2DA100815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Positionnement – Flex - Exemple</a:t>
            </a:r>
          </a:p>
        </p:txBody>
      </p:sp>
      <p:sp>
        <p:nvSpPr>
          <p:cNvPr id="9" name="Espace réservé du contenu 3">
            <a:extLst>
              <a:ext uri="{FF2B5EF4-FFF2-40B4-BE49-F238E27FC236}">
                <a16:creationId xmlns:a16="http://schemas.microsoft.com/office/drawing/2014/main" id="{0A401BE2-B137-25C5-8628-63BB4915DAC9}"/>
              </a:ext>
            </a:extLst>
          </p:cNvPr>
          <p:cNvSpPr txBox="1">
            <a:spLocks/>
          </p:cNvSpPr>
          <p:nvPr/>
        </p:nvSpPr>
        <p:spPr>
          <a:xfrm>
            <a:off x="137608" y="1196752"/>
            <a:ext cx="9036496" cy="50405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400" dirty="0"/>
              <a:t>Mettre 5 divisions avec des tailles différentes sur la même ligne, avec une balise non positionnée juste après.</a:t>
            </a:r>
          </a:p>
          <a:p>
            <a:endParaRPr lang="fr-FR" sz="2400" dirty="0"/>
          </a:p>
          <a:p>
            <a:endParaRPr lang="fr-FR" sz="2400" dirty="0"/>
          </a:p>
          <a:p>
            <a:endParaRPr lang="fr-FR" sz="2400" dirty="0"/>
          </a:p>
          <a:p>
            <a:endParaRPr lang="fr-FR" sz="2400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62D079FC-3014-E2EC-90FE-F142FE1ABB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625" y="2408262"/>
            <a:ext cx="6000750" cy="3829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0080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6E621F7-CC4A-4226-9DB1-2DA100815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Positionnement – Position - Exemple</a:t>
            </a:r>
          </a:p>
        </p:txBody>
      </p:sp>
      <p:sp>
        <p:nvSpPr>
          <p:cNvPr id="9" name="Espace réservé du contenu 3">
            <a:extLst>
              <a:ext uri="{FF2B5EF4-FFF2-40B4-BE49-F238E27FC236}">
                <a16:creationId xmlns:a16="http://schemas.microsoft.com/office/drawing/2014/main" id="{0A401BE2-B137-25C5-8628-63BB4915DAC9}"/>
              </a:ext>
            </a:extLst>
          </p:cNvPr>
          <p:cNvSpPr txBox="1">
            <a:spLocks/>
          </p:cNvSpPr>
          <p:nvPr/>
        </p:nvSpPr>
        <p:spPr>
          <a:xfrm>
            <a:off x="244849" y="1032411"/>
            <a:ext cx="9036496" cy="50405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400" dirty="0"/>
              <a:t>Mettre 5 divisions sur la même ligne :</a:t>
            </a:r>
          </a:p>
          <a:p>
            <a:endParaRPr lang="fr-FR" sz="2400" dirty="0"/>
          </a:p>
          <a:p>
            <a:endParaRPr lang="fr-FR" sz="2400" dirty="0"/>
          </a:p>
          <a:p>
            <a:endParaRPr lang="fr-FR" sz="2400" dirty="0"/>
          </a:p>
          <a:p>
            <a:endParaRPr lang="fr-FR" sz="2400" dirty="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6D31CF6D-3D70-596E-9930-2439CD87233A}"/>
              </a:ext>
            </a:extLst>
          </p:cNvPr>
          <p:cNvSpPr txBox="1"/>
          <p:nvPr/>
        </p:nvSpPr>
        <p:spPr>
          <a:xfrm>
            <a:off x="683567" y="4631400"/>
            <a:ext cx="2572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rgbClr val="474747"/>
                </a:solidFill>
              </a:rPr>
              <a:t>Code HTML</a:t>
            </a:r>
            <a:endParaRPr lang="fr-FR" b="1" dirty="0">
              <a:solidFill>
                <a:srgbClr val="00B050"/>
              </a:solidFill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41EAB89E-9207-FEC2-A4BC-12BC6A589AB3}"/>
              </a:ext>
            </a:extLst>
          </p:cNvPr>
          <p:cNvSpPr txBox="1"/>
          <p:nvPr/>
        </p:nvSpPr>
        <p:spPr>
          <a:xfrm>
            <a:off x="3896583" y="5825589"/>
            <a:ext cx="2572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rgbClr val="474747"/>
                </a:solidFill>
              </a:rPr>
              <a:t>Code CSS</a:t>
            </a:r>
            <a:endParaRPr lang="fr-FR" b="1" dirty="0">
              <a:solidFill>
                <a:srgbClr val="00B050"/>
              </a:solidFill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BE0337E3-B9A3-9561-E7C0-24219D4A56D4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33886" y="2708921"/>
            <a:ext cx="3001451" cy="1825036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BC79B5A4-198C-61D2-0769-E14865B32E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7226" y="1771754"/>
            <a:ext cx="2373551" cy="3907904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36027336-4777-1A54-BC0F-831B95B37F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4435" y="2029713"/>
            <a:ext cx="2352605" cy="3401740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D667760B-EE7C-A219-7CCD-D3C9CB2C8974}"/>
              </a:ext>
            </a:extLst>
          </p:cNvPr>
          <p:cNvSpPr txBox="1"/>
          <p:nvPr/>
        </p:nvSpPr>
        <p:spPr>
          <a:xfrm>
            <a:off x="6554609" y="5764614"/>
            <a:ext cx="2572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rgbClr val="474747"/>
                </a:solidFill>
              </a:rPr>
              <a:t>Suite Code CSS</a:t>
            </a:r>
            <a:endParaRPr lang="fr-FR" b="1" dirty="0">
              <a:solidFill>
                <a:srgbClr val="00B050"/>
              </a:solidFill>
            </a:endParaRPr>
          </a:p>
        </p:txBody>
      </p: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AE84291D-B118-1F60-1F57-23EBB032FFEB}"/>
              </a:ext>
            </a:extLst>
          </p:cNvPr>
          <p:cNvCxnSpPr>
            <a:cxnSpLocks/>
          </p:cNvCxnSpPr>
          <p:nvPr/>
        </p:nvCxnSpPr>
        <p:spPr>
          <a:xfrm>
            <a:off x="3707904" y="1940119"/>
            <a:ext cx="0" cy="374441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29D8A5BD-4B55-9F09-3781-321961BA2178}"/>
              </a:ext>
            </a:extLst>
          </p:cNvPr>
          <p:cNvCxnSpPr>
            <a:cxnSpLocks/>
          </p:cNvCxnSpPr>
          <p:nvPr/>
        </p:nvCxnSpPr>
        <p:spPr>
          <a:xfrm>
            <a:off x="6468839" y="1940119"/>
            <a:ext cx="0" cy="374441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Image 14">
            <a:extLst>
              <a:ext uri="{FF2B5EF4-FFF2-40B4-BE49-F238E27FC236}">
                <a16:creationId xmlns:a16="http://schemas.microsoft.com/office/drawing/2014/main" id="{29060F23-C4F3-F4F4-7ABE-9CCF4E69A3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7225" y="1771754"/>
            <a:ext cx="2373551" cy="3907904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33AA49E3-4886-838B-9928-25A6426280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4434" y="2029713"/>
            <a:ext cx="2352605" cy="3401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602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6E621F7-CC4A-4226-9DB1-2DA100815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Positionnement – Position - Exemple</a:t>
            </a:r>
          </a:p>
        </p:txBody>
      </p:sp>
      <p:sp>
        <p:nvSpPr>
          <p:cNvPr id="9" name="Espace réservé du contenu 3">
            <a:extLst>
              <a:ext uri="{FF2B5EF4-FFF2-40B4-BE49-F238E27FC236}">
                <a16:creationId xmlns:a16="http://schemas.microsoft.com/office/drawing/2014/main" id="{0A401BE2-B137-25C5-8628-63BB4915DAC9}"/>
              </a:ext>
            </a:extLst>
          </p:cNvPr>
          <p:cNvSpPr txBox="1">
            <a:spLocks/>
          </p:cNvSpPr>
          <p:nvPr/>
        </p:nvSpPr>
        <p:spPr>
          <a:xfrm>
            <a:off x="320062" y="945742"/>
            <a:ext cx="9036496" cy="50405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400" dirty="0"/>
              <a:t>Comparaison entre les 3 méthodes 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41EAB89E-9207-FEC2-A4BC-12BC6A589AB3}"/>
              </a:ext>
            </a:extLst>
          </p:cNvPr>
          <p:cNvSpPr txBox="1"/>
          <p:nvPr/>
        </p:nvSpPr>
        <p:spPr>
          <a:xfrm>
            <a:off x="320062" y="6376044"/>
            <a:ext cx="2978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rgbClr val="474747"/>
                </a:solidFill>
              </a:rPr>
              <a:t>CSS – Position : 25 Propriétés</a:t>
            </a:r>
            <a:endParaRPr lang="fr-FR" b="1" dirty="0">
              <a:solidFill>
                <a:srgbClr val="00B050"/>
              </a:solidFill>
            </a:endParaRPr>
          </a:p>
        </p:txBody>
      </p: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1FE73B24-2BC9-C5E5-547A-27206804B266}"/>
              </a:ext>
            </a:extLst>
          </p:cNvPr>
          <p:cNvCxnSpPr>
            <a:cxnSpLocks/>
          </p:cNvCxnSpPr>
          <p:nvPr/>
        </p:nvCxnSpPr>
        <p:spPr>
          <a:xfrm>
            <a:off x="3491880" y="2019544"/>
            <a:ext cx="0" cy="374441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ZoneTexte 9">
            <a:extLst>
              <a:ext uri="{FF2B5EF4-FFF2-40B4-BE49-F238E27FC236}">
                <a16:creationId xmlns:a16="http://schemas.microsoft.com/office/drawing/2014/main" id="{F8A08C55-BB47-0F9B-A0C9-78911AFEEB0B}"/>
              </a:ext>
            </a:extLst>
          </p:cNvPr>
          <p:cNvSpPr txBox="1"/>
          <p:nvPr/>
        </p:nvSpPr>
        <p:spPr>
          <a:xfrm>
            <a:off x="6379784" y="6488668"/>
            <a:ext cx="2754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rgbClr val="474747"/>
                </a:solidFill>
              </a:rPr>
              <a:t>CSS – Flex – 16 Propriétés</a:t>
            </a:r>
            <a:endParaRPr lang="fr-FR" b="1" dirty="0">
              <a:solidFill>
                <a:srgbClr val="00B050"/>
              </a:solidFill>
            </a:endParaRPr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4CF2377F-D336-42D6-6D43-C6B7872AC593}"/>
              </a:ext>
            </a:extLst>
          </p:cNvPr>
          <p:cNvCxnSpPr>
            <a:cxnSpLocks/>
          </p:cNvCxnSpPr>
          <p:nvPr/>
        </p:nvCxnSpPr>
        <p:spPr>
          <a:xfrm>
            <a:off x="6156176" y="2060848"/>
            <a:ext cx="0" cy="374441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7" name="Image 16">
            <a:extLst>
              <a:ext uri="{FF2B5EF4-FFF2-40B4-BE49-F238E27FC236}">
                <a16:creationId xmlns:a16="http://schemas.microsoft.com/office/drawing/2014/main" id="{2E70455C-9A60-4FCE-AA1A-D69940BFA0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8618" y="1149434"/>
            <a:ext cx="1690694" cy="2783622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DD22ADC5-C7F2-5AC1-36D5-9547B18A70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5294" y="3891752"/>
            <a:ext cx="1795998" cy="2596916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44F4EF56-D49A-6876-B9AE-81FC4C632931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15486" y="1149434"/>
            <a:ext cx="1953976" cy="2783623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30BB70E5-CC1F-F9B1-779D-704EA1BAE210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38063" y="3319362"/>
            <a:ext cx="1748065" cy="3137446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3BA6B843-94B3-DE87-50ED-6888ABF6F458}"/>
              </a:ext>
            </a:extLst>
          </p:cNvPr>
          <p:cNvSpPr txBox="1"/>
          <p:nvPr/>
        </p:nvSpPr>
        <p:spPr>
          <a:xfrm>
            <a:off x="3607194" y="6456808"/>
            <a:ext cx="2754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rgbClr val="474747"/>
                </a:solidFill>
              </a:rPr>
              <a:t>CSS – </a:t>
            </a:r>
            <a:r>
              <a:rPr lang="fr-FR" b="1" dirty="0" err="1">
                <a:solidFill>
                  <a:srgbClr val="474747"/>
                </a:solidFill>
              </a:rPr>
              <a:t>Float</a:t>
            </a:r>
            <a:r>
              <a:rPr lang="fr-FR" b="1" dirty="0">
                <a:solidFill>
                  <a:srgbClr val="474747"/>
                </a:solidFill>
              </a:rPr>
              <a:t> : 21 Propriétés</a:t>
            </a:r>
            <a:endParaRPr lang="fr-FR" b="1" dirty="0">
              <a:solidFill>
                <a:srgbClr val="00B050"/>
              </a:solidFill>
            </a:endParaRPr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4E01233B-C0EF-9932-59CE-D4DD6C4ADB62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909841" y="1325453"/>
            <a:ext cx="1710301" cy="3152320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2D484DED-5DDD-1E8F-51D7-13DA1FFEDBC3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930615" y="4477773"/>
            <a:ext cx="1710301" cy="1875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662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0" grpId="0"/>
      <p:bldP spid="16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6E621F7-CC4A-4226-9DB1-2DA100815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Positionnement – Flex - Exemple</a:t>
            </a:r>
          </a:p>
        </p:txBody>
      </p:sp>
      <p:sp>
        <p:nvSpPr>
          <p:cNvPr id="9" name="Espace réservé du contenu 3">
            <a:extLst>
              <a:ext uri="{FF2B5EF4-FFF2-40B4-BE49-F238E27FC236}">
                <a16:creationId xmlns:a16="http://schemas.microsoft.com/office/drawing/2014/main" id="{0A401BE2-B137-25C5-8628-63BB4915DAC9}"/>
              </a:ext>
            </a:extLst>
          </p:cNvPr>
          <p:cNvSpPr txBox="1">
            <a:spLocks/>
          </p:cNvSpPr>
          <p:nvPr/>
        </p:nvSpPr>
        <p:spPr>
          <a:xfrm>
            <a:off x="137608" y="1196752"/>
            <a:ext cx="9036496" cy="50405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400" dirty="0"/>
              <a:t>Refaire le menu du site web en utilisant Flex, au moment de passage de la souris sur un élément de menu, appliquer une inversion de couleur.  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557E325-A12F-31FA-58A8-7C850312DB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5292" y="2889941"/>
            <a:ext cx="6629400" cy="838200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992FB676-106A-4C15-80A0-3E82EF78F7B5}"/>
              </a:ext>
            </a:extLst>
          </p:cNvPr>
          <p:cNvSpPr txBox="1"/>
          <p:nvPr/>
        </p:nvSpPr>
        <p:spPr>
          <a:xfrm>
            <a:off x="2890744" y="3913182"/>
            <a:ext cx="3218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rgbClr val="474747"/>
                </a:solidFill>
              </a:rPr>
              <a:t>Menu sans passage de souris</a:t>
            </a:r>
            <a:endParaRPr lang="fr-FR" b="1" dirty="0">
              <a:solidFill>
                <a:srgbClr val="00B050"/>
              </a:solidFill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474CAFA0-13E7-B71A-8F8B-AF8361BAA3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281" y="4948435"/>
            <a:ext cx="7093421" cy="472895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1AD61081-B24C-3EB8-2F1A-5C47B3ECBBFA}"/>
              </a:ext>
            </a:extLst>
          </p:cNvPr>
          <p:cNvSpPr txBox="1"/>
          <p:nvPr/>
        </p:nvSpPr>
        <p:spPr>
          <a:xfrm>
            <a:off x="2962752" y="5775835"/>
            <a:ext cx="3218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rgbClr val="474747"/>
                </a:solidFill>
              </a:rPr>
              <a:t>Menu avec passage de souris</a:t>
            </a:r>
            <a:endParaRPr lang="fr-FR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7737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6E621F7-CC4A-4226-9DB1-2DA100815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Positionnement – Flex - Exemple</a:t>
            </a:r>
          </a:p>
        </p:txBody>
      </p:sp>
      <p:sp>
        <p:nvSpPr>
          <p:cNvPr id="9" name="Espace réservé du contenu 3">
            <a:extLst>
              <a:ext uri="{FF2B5EF4-FFF2-40B4-BE49-F238E27FC236}">
                <a16:creationId xmlns:a16="http://schemas.microsoft.com/office/drawing/2014/main" id="{0A401BE2-B137-25C5-8628-63BB4915DAC9}"/>
              </a:ext>
            </a:extLst>
          </p:cNvPr>
          <p:cNvSpPr txBox="1">
            <a:spLocks/>
          </p:cNvSpPr>
          <p:nvPr/>
        </p:nvSpPr>
        <p:spPr>
          <a:xfrm>
            <a:off x="137608" y="1196752"/>
            <a:ext cx="9036496" cy="50405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400" dirty="0"/>
              <a:t>Menu avec Flex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1AAA360C-C2EF-66B9-3B55-52636BD15226}"/>
              </a:ext>
            </a:extLst>
          </p:cNvPr>
          <p:cNvSpPr txBox="1"/>
          <p:nvPr/>
        </p:nvSpPr>
        <p:spPr>
          <a:xfrm>
            <a:off x="1043608" y="3515851"/>
            <a:ext cx="2572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rgbClr val="474747"/>
                </a:solidFill>
              </a:rPr>
              <a:t>Code HTML</a:t>
            </a:r>
            <a:endParaRPr lang="fr-FR" b="1" dirty="0">
              <a:solidFill>
                <a:srgbClr val="00B050"/>
              </a:solidFill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BF21DB85-53C6-ABC8-D14C-4B96BF255457}"/>
              </a:ext>
            </a:extLst>
          </p:cNvPr>
          <p:cNvSpPr txBox="1"/>
          <p:nvPr/>
        </p:nvSpPr>
        <p:spPr>
          <a:xfrm>
            <a:off x="5559561" y="6052646"/>
            <a:ext cx="2572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rgbClr val="474747"/>
                </a:solidFill>
              </a:rPr>
              <a:t>Code CSS</a:t>
            </a:r>
            <a:endParaRPr lang="fr-FR" b="1" dirty="0">
              <a:solidFill>
                <a:srgbClr val="00B050"/>
              </a:solidFill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4F307579-03B8-6E24-8969-0A6515F8CB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2121051"/>
            <a:ext cx="4363506" cy="1221099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59FA047E-388F-1478-BF4B-8A7DF852BC2C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364088" y="1459905"/>
            <a:ext cx="2963203" cy="4514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904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6E621F7-CC4A-4226-9DB1-2DA100815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Positionnement – Flex - Exemple</a:t>
            </a:r>
          </a:p>
        </p:txBody>
      </p:sp>
      <p:sp>
        <p:nvSpPr>
          <p:cNvPr id="9" name="Espace réservé du contenu 3">
            <a:extLst>
              <a:ext uri="{FF2B5EF4-FFF2-40B4-BE49-F238E27FC236}">
                <a16:creationId xmlns:a16="http://schemas.microsoft.com/office/drawing/2014/main" id="{0A401BE2-B137-25C5-8628-63BB4915DAC9}"/>
              </a:ext>
            </a:extLst>
          </p:cNvPr>
          <p:cNvSpPr txBox="1">
            <a:spLocks/>
          </p:cNvSpPr>
          <p:nvPr/>
        </p:nvSpPr>
        <p:spPr>
          <a:xfrm>
            <a:off x="137608" y="1196752"/>
            <a:ext cx="9036496" cy="50405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400" dirty="0"/>
              <a:t>Travailler sur une carte d’invitation en utilisant Flex. Donnez premièrement une bonne structure HTML. 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1AD61081-B24C-3EB8-2F1A-5C47B3ECBBFA}"/>
              </a:ext>
            </a:extLst>
          </p:cNvPr>
          <p:cNvSpPr txBox="1"/>
          <p:nvPr/>
        </p:nvSpPr>
        <p:spPr>
          <a:xfrm>
            <a:off x="2962752" y="6355080"/>
            <a:ext cx="3218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rgbClr val="474747"/>
                </a:solidFill>
              </a:rPr>
              <a:t>Carte d’invitation</a:t>
            </a:r>
            <a:endParaRPr lang="fr-FR" b="1" dirty="0">
              <a:solidFill>
                <a:srgbClr val="00B050"/>
              </a:solidFill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09809A01-4D72-A27B-851C-70508B40F1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256" y="2492896"/>
            <a:ext cx="6947487" cy="3444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586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6E621F7-CC4A-4226-9DB1-2DA100815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TP 1</a:t>
            </a:r>
          </a:p>
        </p:txBody>
      </p:sp>
      <p:sp>
        <p:nvSpPr>
          <p:cNvPr id="9" name="Espace réservé du contenu 3">
            <a:extLst>
              <a:ext uri="{FF2B5EF4-FFF2-40B4-BE49-F238E27FC236}">
                <a16:creationId xmlns:a16="http://schemas.microsoft.com/office/drawing/2014/main" id="{0A401BE2-B137-25C5-8628-63BB4915DAC9}"/>
              </a:ext>
            </a:extLst>
          </p:cNvPr>
          <p:cNvSpPr txBox="1">
            <a:spLocks/>
          </p:cNvSpPr>
          <p:nvPr/>
        </p:nvSpPr>
        <p:spPr>
          <a:xfrm>
            <a:off x="249689" y="1145289"/>
            <a:ext cx="9036496" cy="50405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400" dirty="0"/>
              <a:t>Proposer une bonne structure HTML, puis écrivez votre CSS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1AD61081-B24C-3EB8-2F1A-5C47B3ECBBFA}"/>
              </a:ext>
            </a:extLst>
          </p:cNvPr>
          <p:cNvSpPr txBox="1"/>
          <p:nvPr/>
        </p:nvSpPr>
        <p:spPr>
          <a:xfrm>
            <a:off x="2962752" y="6355080"/>
            <a:ext cx="3218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rgbClr val="474747"/>
                </a:solidFill>
              </a:rPr>
              <a:t>Charte graphique</a:t>
            </a:r>
            <a:endParaRPr lang="fr-FR" b="1" dirty="0">
              <a:solidFill>
                <a:srgbClr val="00B050"/>
              </a:solidFill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31C83C80-249A-F61D-EC52-2427BD2E0C52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7217" y="1632124"/>
            <a:ext cx="6305550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062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6E621F7-CC4A-4226-9DB1-2DA100815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Positionnement - </a:t>
            </a:r>
            <a:r>
              <a:rPr lang="fr-FR" dirty="0" err="1"/>
              <a:t>Float</a:t>
            </a:r>
            <a:endParaRPr lang="fr-FR" dirty="0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59322DC-8985-4043-9D62-22C54FE04E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412776"/>
            <a:ext cx="8496944" cy="4536504"/>
          </a:xfrm>
        </p:spPr>
        <p:txBody>
          <a:bodyPr>
            <a:normAutofit/>
          </a:bodyPr>
          <a:lstStyle/>
          <a:p>
            <a:r>
              <a:rPr lang="fr-FR" sz="2400" dirty="0"/>
              <a:t>La propriété </a:t>
            </a:r>
            <a:r>
              <a:rPr lang="fr-FR" sz="2400" b="1" dirty="0" err="1"/>
              <a:t>float</a:t>
            </a:r>
            <a:r>
              <a:rPr lang="fr-FR" sz="2400" dirty="0"/>
              <a:t> est utilisée pour placer un élément sur la gauche ou sur la droite de son conteneur. Cela indique le premier inconvénient de la méthode : Nous ne pouvons pas positionner un élément au centre ( Nous avons quelques astuces ).</a:t>
            </a:r>
          </a:p>
          <a:p>
            <a:endParaRPr lang="fr-FR" sz="2400" dirty="0"/>
          </a:p>
          <a:p>
            <a:r>
              <a:rPr lang="fr-FR" sz="2400" dirty="0" err="1"/>
              <a:t>Float</a:t>
            </a:r>
            <a:r>
              <a:rPr lang="fr-FR" sz="2400" dirty="0"/>
              <a:t> : </a:t>
            </a:r>
            <a:r>
              <a:rPr lang="fr-FR" sz="2400" dirty="0" err="1"/>
              <a:t>left</a:t>
            </a:r>
            <a:r>
              <a:rPr lang="fr-FR" sz="2400" dirty="0"/>
              <a:t> | right | </a:t>
            </a:r>
            <a:r>
              <a:rPr lang="fr-FR" sz="2400" u="sng" dirty="0"/>
              <a:t>none</a:t>
            </a:r>
            <a:r>
              <a:rPr lang="fr-FR" sz="2400" dirty="0"/>
              <a:t>;</a:t>
            </a:r>
          </a:p>
          <a:p>
            <a:pPr lvl="1"/>
            <a:r>
              <a:rPr lang="fr-FR" sz="2000" dirty="0" err="1"/>
              <a:t>left</a:t>
            </a:r>
            <a:r>
              <a:rPr lang="fr-FR" sz="2000" dirty="0"/>
              <a:t>: L'élément flotte à gauche du conteneur.</a:t>
            </a:r>
          </a:p>
          <a:p>
            <a:pPr lvl="1"/>
            <a:r>
              <a:rPr lang="fr-FR" sz="2000" dirty="0"/>
              <a:t>right: L'élément flotte à droite du conteneur.</a:t>
            </a:r>
          </a:p>
          <a:p>
            <a:pPr lvl="1"/>
            <a:r>
              <a:rPr lang="fr-FR" sz="2000" dirty="0"/>
              <a:t>none: L'élément ne flotte pas et est affiché à l'endroit où il se trouverait dans le flux normal du document </a:t>
            </a:r>
          </a:p>
          <a:p>
            <a:endParaRPr lang="fr-FR" sz="2400" dirty="0"/>
          </a:p>
          <a:p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84803642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6E621F7-CC4A-4226-9DB1-2DA100815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TP 2</a:t>
            </a:r>
          </a:p>
        </p:txBody>
      </p:sp>
      <p:sp>
        <p:nvSpPr>
          <p:cNvPr id="9" name="Espace réservé du contenu 3">
            <a:extLst>
              <a:ext uri="{FF2B5EF4-FFF2-40B4-BE49-F238E27FC236}">
                <a16:creationId xmlns:a16="http://schemas.microsoft.com/office/drawing/2014/main" id="{0A401BE2-B137-25C5-8628-63BB4915DAC9}"/>
              </a:ext>
            </a:extLst>
          </p:cNvPr>
          <p:cNvSpPr txBox="1">
            <a:spLocks/>
          </p:cNvSpPr>
          <p:nvPr/>
        </p:nvSpPr>
        <p:spPr>
          <a:xfrm>
            <a:off x="249689" y="1145289"/>
            <a:ext cx="9036496" cy="50405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400" dirty="0"/>
              <a:t>Proposer une bonne structure HTML, puis écrivez votre CSS :</a:t>
            </a:r>
          </a:p>
          <a:p>
            <a:pPr lvl="1"/>
            <a:r>
              <a:rPr lang="fr-FR" sz="2000" dirty="0"/>
              <a:t>Récupérer une image similaire sur : </a:t>
            </a:r>
            <a:r>
              <a:rPr lang="fr-FR" sz="2000" dirty="0">
                <a:hlinkClick r:id="rId2"/>
              </a:rPr>
              <a:t>https://undraw.co/illustrations</a:t>
            </a:r>
            <a:endParaRPr lang="fr-FR" sz="2000" dirty="0"/>
          </a:p>
          <a:p>
            <a:pPr lvl="1"/>
            <a:r>
              <a:rPr lang="fr-FR" sz="2000" dirty="0"/>
              <a:t>Les Icones sont affichées à la base de Font-</a:t>
            </a:r>
            <a:r>
              <a:rPr lang="fr-FR" sz="2000" dirty="0" err="1"/>
              <a:t>Awsome</a:t>
            </a:r>
            <a:r>
              <a:rPr lang="fr-FR" sz="2000" dirty="0"/>
              <a:t>. 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1AD61081-B24C-3EB8-2F1A-5C47B3ECBBFA}"/>
              </a:ext>
            </a:extLst>
          </p:cNvPr>
          <p:cNvSpPr txBox="1"/>
          <p:nvPr/>
        </p:nvSpPr>
        <p:spPr>
          <a:xfrm>
            <a:off x="2890744" y="6355080"/>
            <a:ext cx="3218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rgbClr val="474747"/>
                </a:solidFill>
              </a:rPr>
              <a:t>Charte graphique</a:t>
            </a:r>
            <a:endParaRPr lang="fr-FR" b="1" dirty="0">
              <a:solidFill>
                <a:srgbClr val="00B050"/>
              </a:solidFill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D29E6A5-BE29-FE1C-D5A0-3C339A40CDD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498"/>
          <a:stretch/>
        </p:blipFill>
        <p:spPr>
          <a:xfrm>
            <a:off x="-11147" y="3004505"/>
            <a:ext cx="9150382" cy="3265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704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6E621F7-CC4A-4226-9DB1-2DA100815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TP 3  </a:t>
            </a:r>
          </a:p>
        </p:txBody>
      </p:sp>
      <p:sp>
        <p:nvSpPr>
          <p:cNvPr id="9" name="Espace réservé du contenu 3">
            <a:extLst>
              <a:ext uri="{FF2B5EF4-FFF2-40B4-BE49-F238E27FC236}">
                <a16:creationId xmlns:a16="http://schemas.microsoft.com/office/drawing/2014/main" id="{0A401BE2-B137-25C5-8628-63BB4915DAC9}"/>
              </a:ext>
            </a:extLst>
          </p:cNvPr>
          <p:cNvSpPr txBox="1">
            <a:spLocks/>
          </p:cNvSpPr>
          <p:nvPr/>
        </p:nvSpPr>
        <p:spPr>
          <a:xfrm>
            <a:off x="249689" y="2636911"/>
            <a:ext cx="4682351" cy="35489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400" dirty="0"/>
              <a:t>Proposer une bonne structure HTML, puis écrivez votre CSS :</a:t>
            </a:r>
          </a:p>
          <a:p>
            <a:pPr lvl="1"/>
            <a:r>
              <a:rPr lang="fr-FR" sz="2000" dirty="0"/>
              <a:t>Travailler avec font-</a:t>
            </a:r>
            <a:r>
              <a:rPr lang="fr-FR" sz="2000" dirty="0" err="1"/>
              <a:t>awsome</a:t>
            </a:r>
            <a:r>
              <a:rPr lang="fr-FR" sz="2000" dirty="0"/>
              <a:t> pour les icones.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1AD61081-B24C-3EB8-2F1A-5C47B3ECBBFA}"/>
              </a:ext>
            </a:extLst>
          </p:cNvPr>
          <p:cNvSpPr txBox="1"/>
          <p:nvPr/>
        </p:nvSpPr>
        <p:spPr>
          <a:xfrm>
            <a:off x="2890744" y="6355080"/>
            <a:ext cx="3218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rgbClr val="474747"/>
                </a:solidFill>
              </a:rPr>
              <a:t>Application de météo</a:t>
            </a:r>
            <a:endParaRPr lang="fr-FR" b="1" dirty="0">
              <a:solidFill>
                <a:srgbClr val="00B050"/>
              </a:solidFill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DC53C133-C0C7-303D-5B69-03C157FD5A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6877" y="0"/>
            <a:ext cx="27671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857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6E621F7-CC4A-4226-9DB1-2DA100815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TP 4  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1AD61081-B24C-3EB8-2F1A-5C47B3ECBBFA}"/>
              </a:ext>
            </a:extLst>
          </p:cNvPr>
          <p:cNvSpPr txBox="1"/>
          <p:nvPr/>
        </p:nvSpPr>
        <p:spPr>
          <a:xfrm>
            <a:off x="2890744" y="6355080"/>
            <a:ext cx="3218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rgbClr val="474747"/>
                </a:solidFill>
              </a:rPr>
              <a:t>Publicité pour un restaurant </a:t>
            </a:r>
            <a:endParaRPr lang="fr-FR" b="1" dirty="0">
              <a:solidFill>
                <a:srgbClr val="00B050"/>
              </a:solidFill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EE4A5BF-5692-C2D5-0ED5-4237258D6A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24744"/>
            <a:ext cx="9144000" cy="5042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76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6E621F7-CC4A-4226-9DB1-2DA100815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TP 4  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1AD61081-B24C-3EB8-2F1A-5C47B3ECBBFA}"/>
              </a:ext>
            </a:extLst>
          </p:cNvPr>
          <p:cNvSpPr txBox="1"/>
          <p:nvPr/>
        </p:nvSpPr>
        <p:spPr>
          <a:xfrm>
            <a:off x="2890744" y="6355080"/>
            <a:ext cx="3218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rgbClr val="474747"/>
                </a:solidFill>
              </a:rPr>
              <a:t>Publicité pour un restaurant </a:t>
            </a:r>
            <a:endParaRPr lang="fr-FR" b="1" dirty="0">
              <a:solidFill>
                <a:srgbClr val="00B050"/>
              </a:solidFill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3914EF3-BF39-7262-C416-66F4A5DDF2E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64" b="10337"/>
          <a:stretch/>
        </p:blipFill>
        <p:spPr>
          <a:xfrm>
            <a:off x="0" y="1268760"/>
            <a:ext cx="9144000" cy="4680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973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6E621F7-CC4A-4226-9DB1-2DA100815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Positionnement - </a:t>
            </a:r>
            <a:r>
              <a:rPr lang="fr-FR" dirty="0" err="1"/>
              <a:t>Float</a:t>
            </a:r>
            <a:endParaRPr lang="fr-FR" dirty="0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59322DC-8985-4043-9D62-22C54FE04E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412776"/>
            <a:ext cx="8496944" cy="4536504"/>
          </a:xfrm>
        </p:spPr>
        <p:txBody>
          <a:bodyPr>
            <a:normAutofit/>
          </a:bodyPr>
          <a:lstStyle/>
          <a:p>
            <a:r>
              <a:rPr lang="fr-FR" sz="2400" dirty="0"/>
              <a:t>La propriété </a:t>
            </a:r>
            <a:r>
              <a:rPr lang="fr-FR" sz="2400" b="1" dirty="0" err="1"/>
              <a:t>float</a:t>
            </a:r>
            <a:r>
              <a:rPr lang="fr-FR" sz="2400" dirty="0"/>
              <a:t> sortira l’élément flotté du Flow Normal, vers un emplacement plus Haut. </a:t>
            </a:r>
          </a:p>
          <a:p>
            <a:endParaRPr lang="fr-FR" sz="2400" dirty="0"/>
          </a:p>
          <a:p>
            <a:r>
              <a:rPr lang="fr-FR" sz="2400" dirty="0"/>
              <a:t>Ceci est le deuxième inconvénient de la cette méthode : Le super-positionnement </a:t>
            </a:r>
          </a:p>
          <a:p>
            <a:endParaRPr lang="fr-FR" sz="2400" dirty="0"/>
          </a:p>
          <a:p>
            <a:r>
              <a:rPr lang="fr-FR" sz="2400" dirty="0"/>
              <a:t>Une fois un élément flotté, vous êtes le seul responsable de sa protection et la protection des autre balises non flottés aussi.</a:t>
            </a:r>
          </a:p>
          <a:p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9056116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3200" dirty="0"/>
              <a:t>Positionnement - </a:t>
            </a:r>
            <a:r>
              <a:rPr lang="fr-FR" sz="3200" dirty="0" err="1"/>
              <a:t>Float</a:t>
            </a:r>
            <a:endParaRPr lang="fr-FR" sz="3200" dirty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0" y="-63103"/>
            <a:ext cx="65" cy="5834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272964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5C9031AB-9583-DA01-DDAC-68A18253D4BC}"/>
              </a:ext>
            </a:extLst>
          </p:cNvPr>
          <p:cNvSpPr txBox="1"/>
          <p:nvPr/>
        </p:nvSpPr>
        <p:spPr>
          <a:xfrm>
            <a:off x="6156175" y="1340768"/>
            <a:ext cx="284380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Après l’application du </a:t>
            </a:r>
            <a:r>
              <a:rPr lang="fr-FR" dirty="0" err="1"/>
              <a:t>float</a:t>
            </a:r>
            <a:r>
              <a:rPr lang="fr-FR" dirty="0"/>
              <a:t>, sur le div rouge, le tag va sortir du flux normal (z = 0).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Puis les 3 div vont monter vers le haut du navigateur grâce au vide laissé par le div rouge.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0978A2B1-77A7-5CC6-48F8-728828E562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52736"/>
            <a:ext cx="5796003" cy="5128617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3743DCAF-9D5F-6525-27D8-B7A35B1C0A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1562" y="4312915"/>
            <a:ext cx="2153035" cy="1868438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3AAB653F-B7F2-725C-3C31-6CE64B8464AD}"/>
              </a:ext>
            </a:extLst>
          </p:cNvPr>
          <p:cNvSpPr txBox="1"/>
          <p:nvPr/>
        </p:nvSpPr>
        <p:spPr>
          <a:xfrm>
            <a:off x="6274228" y="6355080"/>
            <a:ext cx="2607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Résultat sur le navigateur</a:t>
            </a:r>
          </a:p>
        </p:txBody>
      </p:sp>
      <p:sp>
        <p:nvSpPr>
          <p:cNvPr id="3" name="Flèche : droite 2">
            <a:extLst>
              <a:ext uri="{FF2B5EF4-FFF2-40B4-BE49-F238E27FC236}">
                <a16:creationId xmlns:a16="http://schemas.microsoft.com/office/drawing/2014/main" id="{EBFCDCB0-84E7-9DDD-DE44-2CD457554BA8}"/>
              </a:ext>
            </a:extLst>
          </p:cNvPr>
          <p:cNvSpPr/>
          <p:nvPr/>
        </p:nvSpPr>
        <p:spPr>
          <a:xfrm rot="18525050">
            <a:off x="1479888" y="4901985"/>
            <a:ext cx="1512168" cy="5760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Flèche : droite 9">
            <a:extLst>
              <a:ext uri="{FF2B5EF4-FFF2-40B4-BE49-F238E27FC236}">
                <a16:creationId xmlns:a16="http://schemas.microsoft.com/office/drawing/2014/main" id="{9C63FE11-3E41-BA9F-0A79-CC719026E908}"/>
              </a:ext>
            </a:extLst>
          </p:cNvPr>
          <p:cNvSpPr/>
          <p:nvPr/>
        </p:nvSpPr>
        <p:spPr>
          <a:xfrm rot="18525050">
            <a:off x="2235979" y="5012683"/>
            <a:ext cx="1512168" cy="5760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19317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3" grpId="0" animBg="1"/>
      <p:bldP spid="10" grpId="0" animBg="1"/>
    </p:bldLst>
  </p:timing>
</p:sld>
</file>

<file path=ppt/theme/theme1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13426</TotalTime>
  <Words>2514</Words>
  <Application>Microsoft Office PowerPoint</Application>
  <PresentationFormat>Affichage à l'écran (4:3)</PresentationFormat>
  <Paragraphs>348</Paragraphs>
  <Slides>73</Slides>
  <Notes>0</Notes>
  <HiddenSlides>0</HiddenSlides>
  <MMClips>1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73</vt:i4>
      </vt:variant>
    </vt:vector>
  </HeadingPairs>
  <TitlesOfParts>
    <vt:vector size="77" baseType="lpstr">
      <vt:lpstr>Arial</vt:lpstr>
      <vt:lpstr>Calibri</vt:lpstr>
      <vt:lpstr>DIN Next LT Pro Medium Cond</vt:lpstr>
      <vt:lpstr>Thème Office</vt:lpstr>
      <vt:lpstr>Technologies Web - CSS</vt:lpstr>
      <vt:lpstr>Mission 5 Positionnement</vt:lpstr>
      <vt:lpstr>Positionnement</vt:lpstr>
      <vt:lpstr>Normal Flow</vt:lpstr>
      <vt:lpstr>Normal Flow</vt:lpstr>
      <vt:lpstr>Float</vt:lpstr>
      <vt:lpstr>Positionnement - Float</vt:lpstr>
      <vt:lpstr>Positionnement - Float</vt:lpstr>
      <vt:lpstr>Positionnement - Float</vt:lpstr>
      <vt:lpstr>Positionnement - Float</vt:lpstr>
      <vt:lpstr>Positionnement - Float</vt:lpstr>
      <vt:lpstr>Positionnement – Float - Exemple</vt:lpstr>
      <vt:lpstr>Positionnement – Float – Problèmes</vt:lpstr>
      <vt:lpstr>Positionnement – Float – Problèmes</vt:lpstr>
      <vt:lpstr>Positionnement – Float – Problèmes</vt:lpstr>
      <vt:lpstr>Positionnement – Float – Problèmes</vt:lpstr>
      <vt:lpstr>Positionnement – Float - Exemple</vt:lpstr>
      <vt:lpstr>Positionnement – Float - Exemple</vt:lpstr>
      <vt:lpstr>Positionnement – Float - Exemple</vt:lpstr>
      <vt:lpstr>Positionnement – Float - Exemple</vt:lpstr>
      <vt:lpstr>Positionnement – Float - Exemple</vt:lpstr>
      <vt:lpstr>Positionnement – Float - Exemple</vt:lpstr>
      <vt:lpstr>Positionnement – Float - Exemple</vt:lpstr>
      <vt:lpstr>Position</vt:lpstr>
      <vt:lpstr>Positionnement - Position</vt:lpstr>
      <vt:lpstr>Positionnement - Position</vt:lpstr>
      <vt:lpstr>Positionnement – Position - Exemple</vt:lpstr>
      <vt:lpstr>Positionnement – Position – Problèmes</vt:lpstr>
      <vt:lpstr>Positionnement – Position – Problèmes</vt:lpstr>
      <vt:lpstr>Positionnement – Position – Problèmes</vt:lpstr>
      <vt:lpstr>Positionnement – Position – Problèmes</vt:lpstr>
      <vt:lpstr>Positionnement – Position - Exemple</vt:lpstr>
      <vt:lpstr>Positionnement – Position - Exemple</vt:lpstr>
      <vt:lpstr>Positionnement – Position - Exemple</vt:lpstr>
      <vt:lpstr>Positionnement – Position - Exemple</vt:lpstr>
      <vt:lpstr>Positionnement – Cas d’utilisation</vt:lpstr>
      <vt:lpstr>Positionnement – Cas d’utilisation</vt:lpstr>
      <vt:lpstr>Positionnement – Position - Exemple</vt:lpstr>
      <vt:lpstr>Correction Invitation Float et Position</vt:lpstr>
      <vt:lpstr>Flex Comme Flexible   </vt:lpstr>
      <vt:lpstr>Positionnement - Flex</vt:lpstr>
      <vt:lpstr>Positionnement - Flex</vt:lpstr>
      <vt:lpstr>Positionnement - Flex</vt:lpstr>
      <vt:lpstr>Positionnement – Direction</vt:lpstr>
      <vt:lpstr>Positionnement – Position des éléments</vt:lpstr>
      <vt:lpstr>Positionnement – Main Axis</vt:lpstr>
      <vt:lpstr>Positionnement – Position des éléments</vt:lpstr>
      <vt:lpstr>Positionnement – Position des éléments</vt:lpstr>
      <vt:lpstr>Positionnement – Position des éléments</vt:lpstr>
      <vt:lpstr>Positionnement – Position des éléments</vt:lpstr>
      <vt:lpstr> Largeur des Box items</vt:lpstr>
      <vt:lpstr>Positionnement – Position des éléments</vt:lpstr>
      <vt:lpstr>Positionnement – Retour à la ligne</vt:lpstr>
      <vt:lpstr>Positionnement – Retour à la ligne</vt:lpstr>
      <vt:lpstr>Positionnement – Espacement entre les items</vt:lpstr>
      <vt:lpstr>Positionnement – Espacement entre les items</vt:lpstr>
      <vt:lpstr>Positionnement – Position – Problèmes</vt:lpstr>
      <vt:lpstr>Positionnement – Position – Problèmes</vt:lpstr>
      <vt:lpstr>Positionnement – Flex - Résumé</vt:lpstr>
      <vt:lpstr>Positionnement – Flex - Exemple</vt:lpstr>
      <vt:lpstr>Positionnement – Position - Exemple</vt:lpstr>
      <vt:lpstr>Positionnement – Position - Exemple</vt:lpstr>
      <vt:lpstr>Positionnement – Flex - Exemple</vt:lpstr>
      <vt:lpstr>Positionnement – Position - Exemple</vt:lpstr>
      <vt:lpstr>Positionnement – Position - Exemple</vt:lpstr>
      <vt:lpstr>Positionnement – Flex - Exemple</vt:lpstr>
      <vt:lpstr>Positionnement – Flex - Exemple</vt:lpstr>
      <vt:lpstr>Positionnement – Flex - Exemple</vt:lpstr>
      <vt:lpstr>TP 1</vt:lpstr>
      <vt:lpstr>TP 2</vt:lpstr>
      <vt:lpstr>TP 3  </vt:lpstr>
      <vt:lpstr>TP 4  </vt:lpstr>
      <vt:lpstr>TP 4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MANI MOHAMMED ADIL</dc:creator>
  <cp:lastModifiedBy>Mani Mohammed Adil</cp:lastModifiedBy>
  <cp:revision>576</cp:revision>
  <dcterms:created xsi:type="dcterms:W3CDTF">2016-04-16T12:32:51Z</dcterms:created>
  <dcterms:modified xsi:type="dcterms:W3CDTF">2024-11-26T07:55:28Z</dcterms:modified>
</cp:coreProperties>
</file>